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43891200" cy="32918400"/>
  <p:notesSz cx="32099250" cy="43748325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charset="0"/>
        <a:ea typeface="+mn-ea"/>
        <a:cs typeface="+mn-cs"/>
      </a:defRPr>
    </a:lvl1pPr>
    <a:lvl2pPr marL="457155" algn="ctr" rtl="0" fontAlgn="base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charset="0"/>
        <a:ea typeface="+mn-ea"/>
        <a:cs typeface="+mn-cs"/>
      </a:defRPr>
    </a:lvl2pPr>
    <a:lvl3pPr marL="914309" algn="ctr" rtl="0" fontAlgn="base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charset="0"/>
        <a:ea typeface="+mn-ea"/>
        <a:cs typeface="+mn-cs"/>
      </a:defRPr>
    </a:lvl3pPr>
    <a:lvl4pPr marL="1371464" algn="ctr" rtl="0" fontAlgn="base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charset="0"/>
        <a:ea typeface="+mn-ea"/>
        <a:cs typeface="+mn-cs"/>
      </a:defRPr>
    </a:lvl4pPr>
    <a:lvl5pPr marL="1828617" algn="ctr" rtl="0" fontAlgn="base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charset="0"/>
        <a:ea typeface="+mn-ea"/>
        <a:cs typeface="+mn-cs"/>
      </a:defRPr>
    </a:lvl5pPr>
    <a:lvl6pPr marL="2285772" algn="l" defTabSz="914309" rtl="0" eaLnBrk="1" latinLnBrk="0" hangingPunct="1">
      <a:defRPr sz="8600" kern="1200">
        <a:solidFill>
          <a:schemeClr val="tx1"/>
        </a:solidFill>
        <a:latin typeface="Arial" charset="0"/>
        <a:ea typeface="+mn-ea"/>
        <a:cs typeface="+mn-cs"/>
      </a:defRPr>
    </a:lvl6pPr>
    <a:lvl7pPr marL="2742926" algn="l" defTabSz="914309" rtl="0" eaLnBrk="1" latinLnBrk="0" hangingPunct="1">
      <a:defRPr sz="8600" kern="1200">
        <a:solidFill>
          <a:schemeClr val="tx1"/>
        </a:solidFill>
        <a:latin typeface="Arial" charset="0"/>
        <a:ea typeface="+mn-ea"/>
        <a:cs typeface="+mn-cs"/>
      </a:defRPr>
    </a:lvl7pPr>
    <a:lvl8pPr marL="3200081" algn="l" defTabSz="914309" rtl="0" eaLnBrk="1" latinLnBrk="0" hangingPunct="1">
      <a:defRPr sz="8600" kern="1200">
        <a:solidFill>
          <a:schemeClr val="tx1"/>
        </a:solidFill>
        <a:latin typeface="Arial" charset="0"/>
        <a:ea typeface="+mn-ea"/>
        <a:cs typeface="+mn-cs"/>
      </a:defRPr>
    </a:lvl8pPr>
    <a:lvl9pPr marL="3657234" algn="l" defTabSz="914309" rtl="0" eaLnBrk="1" latinLnBrk="0" hangingPunct="1">
      <a:defRPr sz="86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EAEAEA"/>
    <a:srgbClr val="C0C0C0"/>
    <a:srgbClr val="0046D2"/>
    <a:srgbClr val="FF0000"/>
    <a:srgbClr val="698ED9"/>
    <a:srgbClr val="A7C4FF"/>
    <a:srgbClr val="003064"/>
    <a:srgbClr val="003399"/>
    <a:srgbClr val="0021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 snapToGrid="0">
      <p:cViewPr>
        <p:scale>
          <a:sx n="99" d="100"/>
          <a:sy n="99" d="100"/>
        </p:scale>
        <p:origin x="11720" y="8432"/>
      </p:cViewPr>
      <p:guideLst>
        <p:guide orient="horz" pos="4836"/>
        <p:guide orient="horz" pos="20196"/>
        <p:guide orient="horz" pos="2148"/>
        <p:guide pos="1382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13909677" cy="2187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34706" tIns="217353" rIns="434706" bIns="217353" numCol="1" anchor="t" anchorCtr="0" compatLnSpc="1">
            <a:prstTxWarp prst="textNoShape">
              <a:avLst/>
            </a:prstTxWarp>
          </a:bodyPr>
          <a:lstStyle>
            <a:lvl1pPr algn="l">
              <a:defRPr sz="5700"/>
            </a:lvl1pPr>
          </a:lstStyle>
          <a:p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8181987" y="2"/>
            <a:ext cx="13909677" cy="2187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34706" tIns="217353" rIns="434706" bIns="217353" numCol="1" anchor="t" anchorCtr="0" compatLnSpc="1">
            <a:prstTxWarp prst="textNoShape">
              <a:avLst/>
            </a:prstTxWarp>
          </a:bodyPr>
          <a:lstStyle>
            <a:lvl1pPr algn="r">
              <a:defRPr sz="5700"/>
            </a:lvl1pPr>
          </a:lstStyle>
          <a:p>
            <a:endParaRPr lang="en-US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5113338" y="3276600"/>
            <a:ext cx="21880512" cy="16409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209927" y="20784215"/>
            <a:ext cx="25679400" cy="19686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34706" tIns="217353" rIns="434706" bIns="2173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41553394"/>
            <a:ext cx="13909677" cy="2187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34706" tIns="217353" rIns="434706" bIns="217353" numCol="1" anchor="b" anchorCtr="0" compatLnSpc="1">
            <a:prstTxWarp prst="textNoShape">
              <a:avLst/>
            </a:prstTxWarp>
          </a:bodyPr>
          <a:lstStyle>
            <a:lvl1pPr algn="l">
              <a:defRPr sz="5700"/>
            </a:lvl1pPr>
          </a:lstStyle>
          <a:p>
            <a:endParaRPr lang="en-US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8181987" y="41553394"/>
            <a:ext cx="13909677" cy="2187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34706" tIns="217353" rIns="434706" bIns="217353" numCol="1" anchor="b" anchorCtr="0" compatLnSpc="1">
            <a:prstTxWarp prst="textNoShape">
              <a:avLst/>
            </a:prstTxWarp>
          </a:bodyPr>
          <a:lstStyle>
            <a:lvl1pPr algn="r">
              <a:defRPr sz="5700"/>
            </a:lvl1pPr>
          </a:lstStyle>
          <a:p>
            <a:fld id="{7FB84CA5-7362-492D-8EBC-472296314F2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8225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155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309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464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617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5772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26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81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34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4D40FB-8398-4C90-906C-C9755161D6CD}" type="slidenum">
              <a:rPr lang="en-US"/>
              <a:pPr/>
              <a:t>1</a:t>
            </a:fld>
            <a:endParaRPr lang="en-US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gaprint.com/" TargetMode="External"/><Relationship Id="rId4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3"/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727"/>
          <a:stretch>
            <a:fillRect/>
          </a:stretch>
        </p:blipFill>
        <p:spPr bwMode="auto">
          <a:xfrm>
            <a:off x="35828447" y="32395637"/>
            <a:ext cx="4141787" cy="212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 userDrawn="1"/>
        </p:nvSpPr>
        <p:spPr>
          <a:xfrm>
            <a:off x="39856939" y="32308800"/>
            <a:ext cx="2523022" cy="353935"/>
          </a:xfrm>
          <a:prstGeom prst="rect">
            <a:avLst/>
          </a:prstGeom>
          <a:noFill/>
        </p:spPr>
        <p:txBody>
          <a:bodyPr wrap="none" lIns="91431" tIns="45716" rIns="91431" bIns="45716" rtlCol="0">
            <a:spAutoFit/>
          </a:bodyPr>
          <a:lstStyle/>
          <a:p>
            <a:r>
              <a:rPr lang="en-US" sz="1700" dirty="0" smtClean="0">
                <a:solidFill>
                  <a:schemeClr val="bg1"/>
                </a:solidFill>
              </a:rPr>
              <a:t>www.postersession.com</a:t>
            </a:r>
            <a:endParaRPr lang="en-US" sz="17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4388999" rtl="0" fontAlgn="base">
        <a:spcBef>
          <a:spcPct val="0"/>
        </a:spcBef>
        <a:spcAft>
          <a:spcPct val="0"/>
        </a:spcAft>
        <a:defRPr sz="212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388999" rtl="0" fontAlgn="base">
        <a:spcBef>
          <a:spcPct val="0"/>
        </a:spcBef>
        <a:spcAft>
          <a:spcPct val="0"/>
        </a:spcAft>
        <a:defRPr sz="21200">
          <a:solidFill>
            <a:schemeClr val="tx2"/>
          </a:solidFill>
          <a:latin typeface="Arial" charset="0"/>
        </a:defRPr>
      </a:lvl2pPr>
      <a:lvl3pPr algn="ctr" defTabSz="4388999" rtl="0" fontAlgn="base">
        <a:spcBef>
          <a:spcPct val="0"/>
        </a:spcBef>
        <a:spcAft>
          <a:spcPct val="0"/>
        </a:spcAft>
        <a:defRPr sz="21200">
          <a:solidFill>
            <a:schemeClr val="tx2"/>
          </a:solidFill>
          <a:latin typeface="Arial" charset="0"/>
        </a:defRPr>
      </a:lvl3pPr>
      <a:lvl4pPr algn="ctr" defTabSz="4388999" rtl="0" fontAlgn="base">
        <a:spcBef>
          <a:spcPct val="0"/>
        </a:spcBef>
        <a:spcAft>
          <a:spcPct val="0"/>
        </a:spcAft>
        <a:defRPr sz="21200">
          <a:solidFill>
            <a:schemeClr val="tx2"/>
          </a:solidFill>
          <a:latin typeface="Arial" charset="0"/>
        </a:defRPr>
      </a:lvl4pPr>
      <a:lvl5pPr algn="ctr" defTabSz="4388999" rtl="0" fontAlgn="base">
        <a:spcBef>
          <a:spcPct val="0"/>
        </a:spcBef>
        <a:spcAft>
          <a:spcPct val="0"/>
        </a:spcAft>
        <a:defRPr sz="21200">
          <a:solidFill>
            <a:schemeClr val="tx2"/>
          </a:solidFill>
          <a:latin typeface="Arial" charset="0"/>
        </a:defRPr>
      </a:lvl5pPr>
      <a:lvl6pPr marL="457155" algn="ctr" defTabSz="4388999" rtl="0" fontAlgn="base">
        <a:spcBef>
          <a:spcPct val="0"/>
        </a:spcBef>
        <a:spcAft>
          <a:spcPct val="0"/>
        </a:spcAft>
        <a:defRPr sz="21200">
          <a:solidFill>
            <a:schemeClr val="tx2"/>
          </a:solidFill>
          <a:latin typeface="Arial" charset="0"/>
        </a:defRPr>
      </a:lvl6pPr>
      <a:lvl7pPr marL="914309" algn="ctr" defTabSz="4388999" rtl="0" fontAlgn="base">
        <a:spcBef>
          <a:spcPct val="0"/>
        </a:spcBef>
        <a:spcAft>
          <a:spcPct val="0"/>
        </a:spcAft>
        <a:defRPr sz="21200">
          <a:solidFill>
            <a:schemeClr val="tx2"/>
          </a:solidFill>
          <a:latin typeface="Arial" charset="0"/>
        </a:defRPr>
      </a:lvl7pPr>
      <a:lvl8pPr marL="1371464" algn="ctr" defTabSz="4388999" rtl="0" fontAlgn="base">
        <a:spcBef>
          <a:spcPct val="0"/>
        </a:spcBef>
        <a:spcAft>
          <a:spcPct val="0"/>
        </a:spcAft>
        <a:defRPr sz="21200">
          <a:solidFill>
            <a:schemeClr val="tx2"/>
          </a:solidFill>
          <a:latin typeface="Arial" charset="0"/>
        </a:defRPr>
      </a:lvl8pPr>
      <a:lvl9pPr marL="1828617" algn="ctr" defTabSz="4388999" rtl="0" fontAlgn="base">
        <a:spcBef>
          <a:spcPct val="0"/>
        </a:spcBef>
        <a:spcAft>
          <a:spcPct val="0"/>
        </a:spcAft>
        <a:defRPr sz="21200">
          <a:solidFill>
            <a:schemeClr val="tx2"/>
          </a:solidFill>
          <a:latin typeface="Arial" charset="0"/>
        </a:defRPr>
      </a:lvl9pPr>
    </p:titleStyle>
    <p:bodyStyle>
      <a:lvl1pPr marL="1646073" indent="-1646073" algn="l" defTabSz="4388999" rtl="0" fontAlgn="base">
        <a:spcBef>
          <a:spcPct val="20000"/>
        </a:spcBef>
        <a:spcAft>
          <a:spcPct val="0"/>
        </a:spcAft>
        <a:buChar char="•"/>
        <a:defRPr sz="15500">
          <a:solidFill>
            <a:schemeClr val="tx1"/>
          </a:solidFill>
          <a:latin typeface="+mn-lt"/>
          <a:ea typeface="+mn-ea"/>
          <a:cs typeface="+mn-cs"/>
        </a:defRPr>
      </a:lvl1pPr>
      <a:lvl2pPr marL="3565169" indent="-1371464" algn="l" defTabSz="4388999" rtl="0" fontAlgn="base">
        <a:spcBef>
          <a:spcPct val="20000"/>
        </a:spcBef>
        <a:spcAft>
          <a:spcPct val="0"/>
        </a:spcAft>
        <a:buChar char="–"/>
        <a:defRPr sz="13400">
          <a:solidFill>
            <a:schemeClr val="tx1"/>
          </a:solidFill>
          <a:latin typeface="+mn-lt"/>
        </a:defRPr>
      </a:lvl2pPr>
      <a:lvl3pPr marL="5485851" indent="-1096854" algn="l" defTabSz="4388999" rtl="0" fontAlgn="base">
        <a:spcBef>
          <a:spcPct val="20000"/>
        </a:spcBef>
        <a:spcAft>
          <a:spcPct val="0"/>
        </a:spcAft>
        <a:buChar char="•"/>
        <a:defRPr sz="11600">
          <a:solidFill>
            <a:schemeClr val="tx1"/>
          </a:solidFill>
          <a:latin typeface="+mn-lt"/>
        </a:defRPr>
      </a:lvl3pPr>
      <a:lvl4pPr marL="7679558" indent="-1096854" algn="l" defTabSz="4388999" rtl="0" fontAlgn="base">
        <a:spcBef>
          <a:spcPct val="20000"/>
        </a:spcBef>
        <a:spcAft>
          <a:spcPct val="0"/>
        </a:spcAft>
        <a:buChar char="–"/>
        <a:defRPr sz="9600">
          <a:solidFill>
            <a:schemeClr val="tx1"/>
          </a:solidFill>
          <a:latin typeface="+mn-lt"/>
        </a:defRPr>
      </a:lvl4pPr>
      <a:lvl5pPr marL="9874851" indent="-1096854" algn="l" defTabSz="4388999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</a:defRPr>
      </a:lvl5pPr>
      <a:lvl6pPr marL="10332005" indent="-1096854" algn="l" defTabSz="4388999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</a:defRPr>
      </a:lvl6pPr>
      <a:lvl7pPr marL="10789160" indent="-1096854" algn="l" defTabSz="4388999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</a:defRPr>
      </a:lvl7pPr>
      <a:lvl8pPr marL="11246313" indent="-1096854" algn="l" defTabSz="4388999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</a:defRPr>
      </a:lvl8pPr>
      <a:lvl9pPr marL="11703468" indent="-1096854" algn="l" defTabSz="4388999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5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2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3064"/>
            </a:gs>
            <a:gs pos="50000">
              <a:srgbClr val="EAEAEA"/>
            </a:gs>
            <a:gs pos="100000">
              <a:srgbClr val="00306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utoShape 30"/>
          <p:cNvSpPr>
            <a:spLocks noChangeArrowheads="1"/>
          </p:cNvSpPr>
          <p:nvPr/>
        </p:nvSpPr>
        <p:spPr bwMode="auto">
          <a:xfrm>
            <a:off x="32893000" y="6096000"/>
            <a:ext cx="10363200" cy="25984200"/>
          </a:xfrm>
          <a:prstGeom prst="roundRect">
            <a:avLst>
              <a:gd name="adj" fmla="val 70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1" tIns="45716" rIns="91431" bIns="45716" anchor="ctr"/>
          <a:lstStyle/>
          <a:p>
            <a:endParaRPr lang="en-US" dirty="0"/>
          </a:p>
        </p:txBody>
      </p:sp>
      <p:sp>
        <p:nvSpPr>
          <p:cNvPr id="21" name="AutoShape 29"/>
          <p:cNvSpPr>
            <a:spLocks noChangeArrowheads="1"/>
          </p:cNvSpPr>
          <p:nvPr/>
        </p:nvSpPr>
        <p:spPr bwMode="auto">
          <a:xfrm>
            <a:off x="11353800" y="6096000"/>
            <a:ext cx="10363200" cy="25984200"/>
          </a:xfrm>
          <a:prstGeom prst="roundRect">
            <a:avLst>
              <a:gd name="adj" fmla="val 70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1" tIns="45716" rIns="91431" bIns="45716" anchor="ctr"/>
          <a:lstStyle/>
          <a:p>
            <a:endParaRPr lang="en-US" sz="2900" dirty="0"/>
          </a:p>
        </p:txBody>
      </p:sp>
      <p:sp>
        <p:nvSpPr>
          <p:cNvPr id="22" name="AutoShape 31"/>
          <p:cNvSpPr>
            <a:spLocks noChangeArrowheads="1"/>
          </p:cNvSpPr>
          <p:nvPr/>
        </p:nvSpPr>
        <p:spPr bwMode="auto">
          <a:xfrm>
            <a:off x="22098000" y="6096000"/>
            <a:ext cx="10363200" cy="25984200"/>
          </a:xfrm>
          <a:prstGeom prst="roundRect">
            <a:avLst>
              <a:gd name="adj" fmla="val 70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1" tIns="45716" rIns="91431" bIns="45716" anchor="ctr"/>
          <a:lstStyle/>
          <a:p>
            <a:endParaRPr lang="en-US" dirty="0"/>
          </a:p>
        </p:txBody>
      </p:sp>
      <p:sp>
        <p:nvSpPr>
          <p:cNvPr id="23" name="AutoShape 4"/>
          <p:cNvSpPr>
            <a:spLocks noChangeArrowheads="1"/>
          </p:cNvSpPr>
          <p:nvPr/>
        </p:nvSpPr>
        <p:spPr bwMode="auto">
          <a:xfrm>
            <a:off x="609600" y="6096000"/>
            <a:ext cx="10363200" cy="25984200"/>
          </a:xfrm>
          <a:prstGeom prst="roundRect">
            <a:avLst>
              <a:gd name="adj" fmla="val 70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1" tIns="45716" rIns="91431" bIns="45716" anchor="ctr"/>
          <a:lstStyle/>
          <a:p>
            <a:endParaRPr lang="en-US" dirty="0"/>
          </a:p>
        </p:txBody>
      </p:sp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33144267" y="6520844"/>
            <a:ext cx="9829800" cy="1323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1" tIns="45716" rIns="91431" bIns="45716">
            <a:spAutoFit/>
          </a:bodyPr>
          <a:lstStyle/>
          <a:p>
            <a:pPr defTabSz="4388999">
              <a:spcBef>
                <a:spcPct val="50000"/>
              </a:spcBef>
            </a:pPr>
            <a:r>
              <a:rPr lang="en-US" sz="8000" b="1" dirty="0"/>
              <a:t>Filling in the Holes</a:t>
            </a:r>
          </a:p>
        </p:txBody>
      </p:sp>
      <p:sp>
        <p:nvSpPr>
          <p:cNvPr id="2061" name="AutoShape 13"/>
          <p:cNvSpPr>
            <a:spLocks noChangeArrowheads="1"/>
          </p:cNvSpPr>
          <p:nvPr/>
        </p:nvSpPr>
        <p:spPr bwMode="auto">
          <a:xfrm>
            <a:off x="685800" y="381000"/>
            <a:ext cx="42519600" cy="5257800"/>
          </a:xfrm>
          <a:prstGeom prst="roundRect">
            <a:avLst>
              <a:gd name="adj" fmla="val 10870"/>
            </a:avLst>
          </a:prstGeom>
          <a:gradFill rotWithShape="1">
            <a:gsLst>
              <a:gs pos="0">
                <a:srgbClr val="A7C4FF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1" tIns="45716" rIns="91431" bIns="45716" anchor="ctr"/>
          <a:lstStyle/>
          <a:p>
            <a:pPr defTabSz="4388999"/>
            <a:endParaRPr lang="en-US">
              <a:solidFill>
                <a:schemeClr val="bg1"/>
              </a:solidFill>
            </a:endParaRPr>
          </a:p>
        </p:txBody>
      </p:sp>
      <p:sp>
        <p:nvSpPr>
          <p:cNvPr id="2062" name="Text Box 14"/>
          <p:cNvSpPr txBox="1">
            <a:spLocks noChangeArrowheads="1"/>
          </p:cNvSpPr>
          <p:nvPr/>
        </p:nvSpPr>
        <p:spPr bwMode="auto">
          <a:xfrm>
            <a:off x="1219201" y="990602"/>
            <a:ext cx="40904498" cy="4708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31" tIns="45716" rIns="91431" bIns="45716">
            <a:spAutoFit/>
          </a:bodyPr>
          <a:lstStyle/>
          <a:p>
            <a:pPr defTabSz="4388999">
              <a:spcBef>
                <a:spcPct val="50000"/>
              </a:spcBef>
            </a:pPr>
            <a:r>
              <a:rPr lang="en-US" sz="12000" b="1" dirty="0" smtClean="0"/>
              <a:t>Corpus-driven </a:t>
            </a:r>
            <a:r>
              <a:rPr lang="en-US" sz="12000" b="1" dirty="0"/>
              <a:t>P</a:t>
            </a:r>
            <a:r>
              <a:rPr lang="en-US" sz="12000" b="1" dirty="0" smtClean="0"/>
              <a:t>rogram </a:t>
            </a:r>
            <a:r>
              <a:rPr lang="en-US" sz="12000" b="1" dirty="0"/>
              <a:t>R</a:t>
            </a:r>
            <a:r>
              <a:rPr lang="en-US" sz="12000" b="1" dirty="0" smtClean="0"/>
              <a:t>epair</a:t>
            </a:r>
            <a:endParaRPr lang="en-US" sz="12000" b="1" dirty="0"/>
          </a:p>
          <a:p>
            <a:pPr defTabSz="4388999"/>
            <a:r>
              <a:rPr lang="en-US" sz="6600" b="1" dirty="0"/>
              <a:t>Yanxin Lu, </a:t>
            </a:r>
            <a:r>
              <a:rPr lang="en-US" sz="6600" b="1" dirty="0" err="1"/>
              <a:t>Swarat</a:t>
            </a:r>
            <a:r>
              <a:rPr lang="en-US" sz="6600" b="1" dirty="0"/>
              <a:t> </a:t>
            </a:r>
            <a:r>
              <a:rPr lang="en-US" sz="6600" b="1" dirty="0" err="1"/>
              <a:t>Chaudhuri</a:t>
            </a:r>
            <a:r>
              <a:rPr lang="en-US" sz="6600" b="1" dirty="0"/>
              <a:t>, Christopher </a:t>
            </a:r>
            <a:r>
              <a:rPr lang="en-US" sz="6600" b="1" dirty="0" smtClean="0"/>
              <a:t>Jermaine,</a:t>
            </a:r>
          </a:p>
          <a:p>
            <a:pPr defTabSz="4388999"/>
            <a:r>
              <a:rPr lang="en-US" sz="6600" b="1" dirty="0" err="1" smtClean="0"/>
              <a:t>Vijayaraghavan</a:t>
            </a:r>
            <a:r>
              <a:rPr lang="en-US" sz="6600" b="1" dirty="0" smtClean="0"/>
              <a:t> </a:t>
            </a:r>
            <a:r>
              <a:rPr lang="en-US" sz="6600" b="1" dirty="0" err="1" smtClean="0"/>
              <a:t>Murali</a:t>
            </a:r>
            <a:r>
              <a:rPr lang="en-US" sz="6600" b="1" dirty="0" smtClean="0"/>
              <a:t> </a:t>
            </a:r>
            <a:endParaRPr lang="en-US" sz="6600" b="1" dirty="0"/>
          </a:p>
          <a:p>
            <a:pPr defTabSz="4388999"/>
            <a:r>
              <a:rPr lang="en-US" sz="4800" b="1" i="1" dirty="0"/>
              <a:t>Department of Computer Science, Rice University</a:t>
            </a:r>
            <a:endParaRPr lang="en-US" dirty="0"/>
          </a:p>
        </p:txBody>
      </p:sp>
      <p:sp>
        <p:nvSpPr>
          <p:cNvPr id="2064" name="Text Box 16"/>
          <p:cNvSpPr txBox="1">
            <a:spLocks noChangeArrowheads="1"/>
          </p:cNvSpPr>
          <p:nvPr/>
        </p:nvSpPr>
        <p:spPr bwMode="auto">
          <a:xfrm>
            <a:off x="685800" y="2209800"/>
            <a:ext cx="3657600" cy="2065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1" tIns="45716" rIns="91431" bIns="45716">
            <a:spAutoFit/>
          </a:bodyPr>
          <a:lstStyle/>
          <a:p>
            <a:pPr defTabSz="4388999">
              <a:spcBef>
                <a:spcPct val="50000"/>
              </a:spcBef>
            </a:pPr>
            <a:endParaRPr lang="en-US" b="1" dirty="0"/>
          </a:p>
          <a:p>
            <a:pPr defTabSz="4388999">
              <a:spcBef>
                <a:spcPct val="50000"/>
              </a:spcBef>
            </a:pPr>
            <a:endParaRPr lang="en-US" sz="2900" dirty="0">
              <a:solidFill>
                <a:srgbClr val="FF0000"/>
              </a:solidFill>
            </a:endParaRPr>
          </a:p>
        </p:txBody>
      </p:sp>
      <p:sp>
        <p:nvSpPr>
          <p:cNvPr id="2090" name="Text Box 42"/>
          <p:cNvSpPr txBox="1">
            <a:spLocks noChangeArrowheads="1"/>
          </p:cNvSpPr>
          <p:nvPr/>
        </p:nvSpPr>
        <p:spPr bwMode="auto">
          <a:xfrm>
            <a:off x="838200" y="6553201"/>
            <a:ext cx="9829800" cy="1323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1" tIns="45716" rIns="91431" bIns="45716">
            <a:spAutoFit/>
          </a:bodyPr>
          <a:lstStyle/>
          <a:p>
            <a:pPr defTabSz="4388999">
              <a:spcBef>
                <a:spcPct val="50000"/>
              </a:spcBef>
            </a:pPr>
            <a:r>
              <a:rPr lang="en-US" sz="8000" b="1" dirty="0"/>
              <a:t>Introduction</a:t>
            </a:r>
          </a:p>
        </p:txBody>
      </p:sp>
      <p:sp>
        <p:nvSpPr>
          <p:cNvPr id="2091" name="Text Box 43"/>
          <p:cNvSpPr txBox="1">
            <a:spLocks noChangeArrowheads="1"/>
          </p:cNvSpPr>
          <p:nvPr/>
        </p:nvSpPr>
        <p:spPr bwMode="auto">
          <a:xfrm>
            <a:off x="22304551" y="16131527"/>
            <a:ext cx="9829800" cy="1323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1" tIns="45716" rIns="91431" bIns="45716">
            <a:spAutoFit/>
          </a:bodyPr>
          <a:lstStyle/>
          <a:p>
            <a:pPr defTabSz="4388999">
              <a:spcBef>
                <a:spcPct val="50000"/>
              </a:spcBef>
            </a:pPr>
            <a:r>
              <a:rPr lang="en-US" sz="8000" b="1" dirty="0"/>
              <a:t>Templates</a:t>
            </a:r>
          </a:p>
        </p:txBody>
      </p:sp>
      <p:sp>
        <p:nvSpPr>
          <p:cNvPr id="24" name="Text Placeholder 448"/>
          <p:cNvSpPr txBox="1">
            <a:spLocks/>
          </p:cNvSpPr>
          <p:nvPr/>
        </p:nvSpPr>
        <p:spPr>
          <a:xfrm>
            <a:off x="743744" y="8235443"/>
            <a:ext cx="10056813" cy="2241299"/>
          </a:xfrm>
          <a:prstGeom prst="rect">
            <a:avLst/>
          </a:prstGeom>
        </p:spPr>
        <p:txBody>
          <a:bodyPr lIns="91431" tIns="45716" rIns="91431" bIns="45716"/>
          <a:lstStyle>
            <a:lvl1pPr marL="1646238" indent="-1646238" algn="l" defTabSz="4389438" rtl="0" fontAlgn="base">
              <a:spcBef>
                <a:spcPct val="20000"/>
              </a:spcBef>
              <a:spcAft>
                <a:spcPct val="0"/>
              </a:spcAft>
              <a:buChar char="•"/>
              <a:defRPr sz="15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5525" indent="-1371600" algn="l" defTabSz="4389438" rtl="0" fontAlgn="base">
              <a:spcBef>
                <a:spcPct val="20000"/>
              </a:spcBef>
              <a:spcAft>
                <a:spcPct val="0"/>
              </a:spcAft>
              <a:buChar char="–"/>
              <a:defRPr sz="13400">
                <a:solidFill>
                  <a:schemeClr val="tx1"/>
                </a:solidFill>
                <a:latin typeface="+mn-lt"/>
              </a:defRPr>
            </a:lvl2pPr>
            <a:lvl3pPr marL="5486400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•"/>
              <a:defRPr sz="11500">
                <a:solidFill>
                  <a:schemeClr val="tx1"/>
                </a:solidFill>
                <a:latin typeface="+mn-lt"/>
              </a:defRPr>
            </a:lvl3pPr>
            <a:lvl4pPr marL="7680325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–"/>
              <a:defRPr sz="9600">
                <a:solidFill>
                  <a:schemeClr val="tx1"/>
                </a:solidFill>
                <a:latin typeface="+mn-lt"/>
              </a:defRPr>
            </a:lvl4pPr>
            <a:lvl5pPr marL="9875838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»"/>
              <a:defRPr sz="9600">
                <a:solidFill>
                  <a:schemeClr val="tx1"/>
                </a:solidFill>
                <a:latin typeface="+mn-lt"/>
              </a:defRPr>
            </a:lvl5pPr>
            <a:lvl6pPr marL="10333038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»"/>
              <a:defRPr sz="9600">
                <a:solidFill>
                  <a:schemeClr val="tx1"/>
                </a:solidFill>
                <a:latin typeface="+mn-lt"/>
              </a:defRPr>
            </a:lvl6pPr>
            <a:lvl7pPr marL="10790238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»"/>
              <a:defRPr sz="9600">
                <a:solidFill>
                  <a:schemeClr val="tx1"/>
                </a:solidFill>
                <a:latin typeface="+mn-lt"/>
              </a:defRPr>
            </a:lvl7pPr>
            <a:lvl8pPr marL="11247438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»"/>
              <a:defRPr sz="9600">
                <a:solidFill>
                  <a:schemeClr val="tx1"/>
                </a:solidFill>
                <a:latin typeface="+mn-lt"/>
              </a:defRPr>
            </a:lvl8pPr>
            <a:lvl9pPr marL="11704638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»"/>
              <a:defRPr sz="9600">
                <a:solidFill>
                  <a:schemeClr val="tx1"/>
                </a:solidFill>
                <a:latin typeface="+mn-lt"/>
              </a:defRPr>
            </a:lvl9pPr>
          </a:lstStyle>
          <a:p>
            <a:pPr marL="342866" indent="-342866">
              <a:buFont typeface="Arial"/>
              <a:buChar char="•"/>
            </a:pPr>
            <a:r>
              <a:rPr lang="en-US" sz="3600" dirty="0"/>
              <a:t>Automatically </a:t>
            </a:r>
            <a:r>
              <a:rPr lang="en-US" sz="3600" dirty="0" smtClean="0"/>
              <a:t>repair an incorrect algorithmic program</a:t>
            </a:r>
            <a:endParaRPr lang="en-US" sz="3600" dirty="0"/>
          </a:p>
          <a:p>
            <a:pPr marL="342866" indent="-342866">
              <a:buFont typeface="Arial"/>
              <a:buChar char="•"/>
            </a:pPr>
            <a:r>
              <a:rPr lang="en-US" sz="3600" dirty="0"/>
              <a:t>Using a large </a:t>
            </a:r>
            <a:r>
              <a:rPr lang="en-US" sz="3600" dirty="0" smtClean="0"/>
              <a:t>corpus</a:t>
            </a:r>
            <a:endParaRPr lang="en-US" sz="3600" dirty="0"/>
          </a:p>
        </p:txBody>
      </p:sp>
      <p:sp>
        <p:nvSpPr>
          <p:cNvPr id="27" name="Text Placeholder 463"/>
          <p:cNvSpPr txBox="1">
            <a:spLocks/>
          </p:cNvSpPr>
          <p:nvPr/>
        </p:nvSpPr>
        <p:spPr>
          <a:xfrm>
            <a:off x="791372" y="19189984"/>
            <a:ext cx="9999659" cy="2861513"/>
          </a:xfrm>
          <a:prstGeom prst="rect">
            <a:avLst/>
          </a:prstGeom>
        </p:spPr>
        <p:txBody>
          <a:bodyPr lIns="91431" tIns="45716" rIns="91431" bIns="45716"/>
          <a:lstStyle>
            <a:lvl1pPr marL="1646238" indent="-1646238" algn="l" defTabSz="4389438" rtl="0" fontAlgn="base">
              <a:spcBef>
                <a:spcPct val="20000"/>
              </a:spcBef>
              <a:spcAft>
                <a:spcPct val="0"/>
              </a:spcAft>
              <a:buChar char="•"/>
              <a:defRPr sz="15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5525" indent="-1371600" algn="l" defTabSz="4389438" rtl="0" fontAlgn="base">
              <a:spcBef>
                <a:spcPct val="20000"/>
              </a:spcBef>
              <a:spcAft>
                <a:spcPct val="0"/>
              </a:spcAft>
              <a:buChar char="–"/>
              <a:defRPr sz="13400">
                <a:solidFill>
                  <a:schemeClr val="tx1"/>
                </a:solidFill>
                <a:latin typeface="+mn-lt"/>
              </a:defRPr>
            </a:lvl2pPr>
            <a:lvl3pPr marL="5486400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•"/>
              <a:defRPr sz="11500">
                <a:solidFill>
                  <a:schemeClr val="tx1"/>
                </a:solidFill>
                <a:latin typeface="+mn-lt"/>
              </a:defRPr>
            </a:lvl3pPr>
            <a:lvl4pPr marL="7680325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–"/>
              <a:defRPr sz="9600">
                <a:solidFill>
                  <a:schemeClr val="tx1"/>
                </a:solidFill>
                <a:latin typeface="+mn-lt"/>
              </a:defRPr>
            </a:lvl4pPr>
            <a:lvl5pPr marL="9875838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»"/>
              <a:defRPr sz="9600">
                <a:solidFill>
                  <a:schemeClr val="tx1"/>
                </a:solidFill>
                <a:latin typeface="+mn-lt"/>
              </a:defRPr>
            </a:lvl5pPr>
            <a:lvl6pPr marL="10333038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»"/>
              <a:defRPr sz="9600">
                <a:solidFill>
                  <a:schemeClr val="tx1"/>
                </a:solidFill>
                <a:latin typeface="+mn-lt"/>
              </a:defRPr>
            </a:lvl6pPr>
            <a:lvl7pPr marL="10790238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»"/>
              <a:defRPr sz="9600">
                <a:solidFill>
                  <a:schemeClr val="tx1"/>
                </a:solidFill>
                <a:latin typeface="+mn-lt"/>
              </a:defRPr>
            </a:lvl7pPr>
            <a:lvl8pPr marL="11247438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»"/>
              <a:defRPr sz="9600">
                <a:solidFill>
                  <a:schemeClr val="tx1"/>
                </a:solidFill>
                <a:latin typeface="+mn-lt"/>
              </a:defRPr>
            </a:lvl8pPr>
            <a:lvl9pPr marL="11704638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»"/>
              <a:defRPr sz="9600">
                <a:solidFill>
                  <a:schemeClr val="tx1"/>
                </a:solidFill>
                <a:latin typeface="+mn-lt"/>
              </a:defRPr>
            </a:lvl9pPr>
          </a:lstStyle>
          <a:p>
            <a:pPr marL="342866" indent="-342866">
              <a:buFont typeface="Arial"/>
              <a:buChar char="•"/>
            </a:pPr>
            <a:r>
              <a:rPr lang="en-US" sz="3600" dirty="0"/>
              <a:t>A code database D</a:t>
            </a:r>
          </a:p>
          <a:p>
            <a:pPr marL="342866" indent="-342866">
              <a:buFont typeface="Arial"/>
              <a:buChar char="•"/>
            </a:pPr>
            <a:r>
              <a:rPr lang="en-US" sz="3600" dirty="0" smtClean="0"/>
              <a:t>An incorrect program P</a:t>
            </a:r>
            <a:endParaRPr lang="en-US" sz="3600" dirty="0"/>
          </a:p>
          <a:p>
            <a:pPr marL="342866" indent="-342866">
              <a:buFont typeface="Arial"/>
              <a:buChar char="•"/>
            </a:pPr>
            <a:r>
              <a:rPr lang="en-US" sz="3600" dirty="0"/>
              <a:t>Use the programs in D </a:t>
            </a:r>
            <a:r>
              <a:rPr lang="en-US" sz="3600" dirty="0" smtClean="0"/>
              <a:t>and P to generate a new program P’ </a:t>
            </a:r>
            <a:endParaRPr lang="en-US" sz="3600" dirty="0"/>
          </a:p>
          <a:p>
            <a:pPr marL="342866" indent="-342866">
              <a:buFont typeface="Arial"/>
              <a:buChar char="•"/>
            </a:pPr>
            <a:r>
              <a:rPr lang="en-US" sz="3600" dirty="0" smtClean="0"/>
              <a:t>P’ is correct</a:t>
            </a:r>
          </a:p>
          <a:p>
            <a:pPr marL="342866" indent="-342866">
              <a:buFont typeface="Arial"/>
              <a:buChar char="•"/>
            </a:pPr>
            <a:r>
              <a:rPr lang="en-US" sz="3600" dirty="0" smtClean="0"/>
              <a:t>P’ is as syntactically similar to P as possible</a:t>
            </a:r>
            <a:endParaRPr lang="en-US" sz="3600" dirty="0"/>
          </a:p>
          <a:p>
            <a:endParaRPr lang="en-US" dirty="0"/>
          </a:p>
        </p:txBody>
      </p:sp>
      <p:sp>
        <p:nvSpPr>
          <p:cNvPr id="71" name="Text Placeholder 458"/>
          <p:cNvSpPr txBox="1">
            <a:spLocks/>
          </p:cNvSpPr>
          <p:nvPr/>
        </p:nvSpPr>
        <p:spPr>
          <a:xfrm>
            <a:off x="33007073" y="8220539"/>
            <a:ext cx="10047018" cy="1228262"/>
          </a:xfrm>
          <a:prstGeom prst="rect">
            <a:avLst/>
          </a:prstGeom>
        </p:spPr>
        <p:txBody>
          <a:bodyPr lIns="91431" tIns="45716" rIns="91431" bIns="45716"/>
          <a:lstStyle>
            <a:lvl1pPr marL="1646238" indent="-1646238" algn="l" defTabSz="4389438" rtl="0" fontAlgn="base">
              <a:spcBef>
                <a:spcPct val="20000"/>
              </a:spcBef>
              <a:spcAft>
                <a:spcPct val="0"/>
              </a:spcAft>
              <a:buChar char="•"/>
              <a:defRPr sz="15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5525" indent="-1371600" algn="l" defTabSz="4389438" rtl="0" fontAlgn="base">
              <a:spcBef>
                <a:spcPct val="20000"/>
              </a:spcBef>
              <a:spcAft>
                <a:spcPct val="0"/>
              </a:spcAft>
              <a:buChar char="–"/>
              <a:defRPr sz="13400">
                <a:solidFill>
                  <a:schemeClr val="tx1"/>
                </a:solidFill>
                <a:latin typeface="+mn-lt"/>
              </a:defRPr>
            </a:lvl2pPr>
            <a:lvl3pPr marL="5486400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•"/>
              <a:defRPr sz="11500">
                <a:solidFill>
                  <a:schemeClr val="tx1"/>
                </a:solidFill>
                <a:latin typeface="+mn-lt"/>
              </a:defRPr>
            </a:lvl3pPr>
            <a:lvl4pPr marL="7680325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–"/>
              <a:defRPr sz="9600">
                <a:solidFill>
                  <a:schemeClr val="tx1"/>
                </a:solidFill>
                <a:latin typeface="+mn-lt"/>
              </a:defRPr>
            </a:lvl4pPr>
            <a:lvl5pPr marL="9875838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»"/>
              <a:defRPr sz="9600">
                <a:solidFill>
                  <a:schemeClr val="tx1"/>
                </a:solidFill>
                <a:latin typeface="+mn-lt"/>
              </a:defRPr>
            </a:lvl5pPr>
            <a:lvl6pPr marL="10333038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»"/>
              <a:defRPr sz="9600">
                <a:solidFill>
                  <a:schemeClr val="tx1"/>
                </a:solidFill>
                <a:latin typeface="+mn-lt"/>
              </a:defRPr>
            </a:lvl6pPr>
            <a:lvl7pPr marL="10790238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»"/>
              <a:defRPr sz="9600">
                <a:solidFill>
                  <a:schemeClr val="tx1"/>
                </a:solidFill>
                <a:latin typeface="+mn-lt"/>
              </a:defRPr>
            </a:lvl7pPr>
            <a:lvl8pPr marL="11247438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»"/>
              <a:defRPr sz="9600">
                <a:solidFill>
                  <a:schemeClr val="tx1"/>
                </a:solidFill>
                <a:latin typeface="+mn-lt"/>
              </a:defRPr>
            </a:lvl8pPr>
            <a:lvl9pPr marL="11704638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»"/>
              <a:defRPr sz="9600">
                <a:solidFill>
                  <a:schemeClr val="tx1"/>
                </a:solidFill>
                <a:latin typeface="+mn-lt"/>
              </a:defRPr>
            </a:lvl9pPr>
          </a:lstStyle>
          <a:p>
            <a:pPr marL="342866" indent="-342866">
              <a:buFont typeface="Arial"/>
              <a:buChar char="•"/>
            </a:pPr>
            <a:r>
              <a:rPr lang="en-US" sz="3600" dirty="0"/>
              <a:t>Search for ways to replace holes</a:t>
            </a:r>
          </a:p>
        </p:txBody>
      </p:sp>
      <p:pic>
        <p:nvPicPr>
          <p:cNvPr id="74" name="Picture 77" descr="Rice Logo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726" y="1001713"/>
            <a:ext cx="3178175" cy="372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9" name="Text Box 42"/>
          <p:cNvSpPr txBox="1">
            <a:spLocks noChangeArrowheads="1"/>
          </p:cNvSpPr>
          <p:nvPr/>
        </p:nvSpPr>
        <p:spPr bwMode="auto">
          <a:xfrm>
            <a:off x="901700" y="17391651"/>
            <a:ext cx="9829800" cy="1323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1" tIns="45716" rIns="91431" bIns="45716">
            <a:spAutoFit/>
          </a:bodyPr>
          <a:lstStyle/>
          <a:p>
            <a:pPr defTabSz="4388999">
              <a:spcBef>
                <a:spcPct val="50000"/>
              </a:spcBef>
            </a:pPr>
            <a:r>
              <a:rPr lang="en-US" sz="8000" b="1" dirty="0"/>
              <a:t>Objective</a:t>
            </a:r>
          </a:p>
        </p:txBody>
      </p:sp>
      <p:sp>
        <p:nvSpPr>
          <p:cNvPr id="126" name="Text Placeholder 453"/>
          <p:cNvSpPr txBox="1">
            <a:spLocks/>
          </p:cNvSpPr>
          <p:nvPr/>
        </p:nvSpPr>
        <p:spPr>
          <a:xfrm>
            <a:off x="22211944" y="18068718"/>
            <a:ext cx="10079036" cy="2482109"/>
          </a:xfrm>
          <a:prstGeom prst="rect">
            <a:avLst/>
          </a:prstGeom>
        </p:spPr>
        <p:txBody>
          <a:bodyPr lIns="91431" tIns="45716" rIns="91431" bIns="45716"/>
          <a:lstStyle>
            <a:lvl1pPr marL="1646238" indent="-1646238" algn="l" defTabSz="4389438" rtl="0" fontAlgn="base">
              <a:spcBef>
                <a:spcPct val="20000"/>
              </a:spcBef>
              <a:spcAft>
                <a:spcPct val="0"/>
              </a:spcAft>
              <a:buChar char="•"/>
              <a:defRPr sz="15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5525" indent="-1371600" algn="l" defTabSz="4389438" rtl="0" fontAlgn="base">
              <a:spcBef>
                <a:spcPct val="20000"/>
              </a:spcBef>
              <a:spcAft>
                <a:spcPct val="0"/>
              </a:spcAft>
              <a:buChar char="–"/>
              <a:defRPr sz="13400">
                <a:solidFill>
                  <a:schemeClr val="tx1"/>
                </a:solidFill>
                <a:latin typeface="+mn-lt"/>
              </a:defRPr>
            </a:lvl2pPr>
            <a:lvl3pPr marL="5486400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•"/>
              <a:defRPr sz="11500">
                <a:solidFill>
                  <a:schemeClr val="tx1"/>
                </a:solidFill>
                <a:latin typeface="+mn-lt"/>
              </a:defRPr>
            </a:lvl3pPr>
            <a:lvl4pPr marL="7680325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–"/>
              <a:defRPr sz="9600">
                <a:solidFill>
                  <a:schemeClr val="tx1"/>
                </a:solidFill>
                <a:latin typeface="+mn-lt"/>
              </a:defRPr>
            </a:lvl4pPr>
            <a:lvl5pPr marL="9875838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»"/>
              <a:defRPr sz="9600">
                <a:solidFill>
                  <a:schemeClr val="tx1"/>
                </a:solidFill>
                <a:latin typeface="+mn-lt"/>
              </a:defRPr>
            </a:lvl5pPr>
            <a:lvl6pPr marL="10333038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»"/>
              <a:defRPr sz="9600">
                <a:solidFill>
                  <a:schemeClr val="tx1"/>
                </a:solidFill>
                <a:latin typeface="+mn-lt"/>
              </a:defRPr>
            </a:lvl6pPr>
            <a:lvl7pPr marL="10790238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»"/>
              <a:defRPr sz="9600">
                <a:solidFill>
                  <a:schemeClr val="tx1"/>
                </a:solidFill>
                <a:latin typeface="+mn-lt"/>
              </a:defRPr>
            </a:lvl7pPr>
            <a:lvl8pPr marL="11247438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»"/>
              <a:defRPr sz="9600">
                <a:solidFill>
                  <a:schemeClr val="tx1"/>
                </a:solidFill>
                <a:latin typeface="+mn-lt"/>
              </a:defRPr>
            </a:lvl8pPr>
            <a:lvl9pPr marL="11704638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»"/>
              <a:defRPr sz="9600">
                <a:solidFill>
                  <a:schemeClr val="tx1"/>
                </a:solidFill>
                <a:latin typeface="+mn-lt"/>
              </a:defRPr>
            </a:lvl9pPr>
          </a:lstStyle>
          <a:p>
            <a:pPr marL="342866" indent="-342866">
              <a:buFont typeface="Arial"/>
              <a:buChar char="•"/>
            </a:pPr>
            <a:r>
              <a:rPr lang="en-US" sz="3600" dirty="0"/>
              <a:t>Replacing differences with holes</a:t>
            </a:r>
          </a:p>
          <a:p>
            <a:pPr marL="342866" indent="-342866">
              <a:buFont typeface="Arial"/>
              <a:buChar char="•"/>
            </a:pPr>
            <a:r>
              <a:rPr lang="en-US" sz="3600" dirty="0"/>
              <a:t>Ignore variable names</a:t>
            </a:r>
          </a:p>
        </p:txBody>
      </p:sp>
      <p:sp>
        <p:nvSpPr>
          <p:cNvPr id="131" name="Text Box 43"/>
          <p:cNvSpPr txBox="1">
            <a:spLocks noChangeArrowheads="1"/>
          </p:cNvSpPr>
          <p:nvPr/>
        </p:nvSpPr>
        <p:spPr bwMode="auto">
          <a:xfrm>
            <a:off x="33121563" y="14800310"/>
            <a:ext cx="9829800" cy="1323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1" tIns="45716" rIns="91431" bIns="45716">
            <a:spAutoFit/>
          </a:bodyPr>
          <a:lstStyle/>
          <a:p>
            <a:pPr defTabSz="4388999">
              <a:spcBef>
                <a:spcPct val="50000"/>
              </a:spcBef>
            </a:pPr>
            <a:r>
              <a:rPr lang="en-US" sz="8000" b="1" dirty="0"/>
              <a:t>Variable Renaming</a:t>
            </a:r>
          </a:p>
        </p:txBody>
      </p:sp>
      <p:sp>
        <p:nvSpPr>
          <p:cNvPr id="201" name="Text Placeholder 453"/>
          <p:cNvSpPr txBox="1">
            <a:spLocks/>
          </p:cNvSpPr>
          <p:nvPr/>
        </p:nvSpPr>
        <p:spPr>
          <a:xfrm>
            <a:off x="33057910" y="16373186"/>
            <a:ext cx="10079036" cy="1613406"/>
          </a:xfrm>
          <a:prstGeom prst="rect">
            <a:avLst/>
          </a:prstGeom>
        </p:spPr>
        <p:txBody>
          <a:bodyPr lIns="91431" tIns="45716" rIns="91431" bIns="45716"/>
          <a:lstStyle>
            <a:lvl1pPr marL="1646238" indent="-1646238" algn="l" defTabSz="4389438" rtl="0" fontAlgn="base">
              <a:spcBef>
                <a:spcPct val="20000"/>
              </a:spcBef>
              <a:spcAft>
                <a:spcPct val="0"/>
              </a:spcAft>
              <a:buChar char="•"/>
              <a:defRPr sz="15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5525" indent="-1371600" algn="l" defTabSz="4389438" rtl="0" fontAlgn="base">
              <a:spcBef>
                <a:spcPct val="20000"/>
              </a:spcBef>
              <a:spcAft>
                <a:spcPct val="0"/>
              </a:spcAft>
              <a:buChar char="–"/>
              <a:defRPr sz="13400">
                <a:solidFill>
                  <a:schemeClr val="tx1"/>
                </a:solidFill>
                <a:latin typeface="+mn-lt"/>
              </a:defRPr>
            </a:lvl2pPr>
            <a:lvl3pPr marL="5486400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•"/>
              <a:defRPr sz="11500">
                <a:solidFill>
                  <a:schemeClr val="tx1"/>
                </a:solidFill>
                <a:latin typeface="+mn-lt"/>
              </a:defRPr>
            </a:lvl3pPr>
            <a:lvl4pPr marL="7680325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–"/>
              <a:defRPr sz="9600">
                <a:solidFill>
                  <a:schemeClr val="tx1"/>
                </a:solidFill>
                <a:latin typeface="+mn-lt"/>
              </a:defRPr>
            </a:lvl4pPr>
            <a:lvl5pPr marL="9875838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»"/>
              <a:defRPr sz="9600">
                <a:solidFill>
                  <a:schemeClr val="tx1"/>
                </a:solidFill>
                <a:latin typeface="+mn-lt"/>
              </a:defRPr>
            </a:lvl5pPr>
            <a:lvl6pPr marL="10333038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»"/>
              <a:defRPr sz="9600">
                <a:solidFill>
                  <a:schemeClr val="tx1"/>
                </a:solidFill>
                <a:latin typeface="+mn-lt"/>
              </a:defRPr>
            </a:lvl6pPr>
            <a:lvl7pPr marL="10790238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»"/>
              <a:defRPr sz="9600">
                <a:solidFill>
                  <a:schemeClr val="tx1"/>
                </a:solidFill>
                <a:latin typeface="+mn-lt"/>
              </a:defRPr>
            </a:lvl7pPr>
            <a:lvl8pPr marL="11247438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»"/>
              <a:defRPr sz="9600">
                <a:solidFill>
                  <a:schemeClr val="tx1"/>
                </a:solidFill>
                <a:latin typeface="+mn-lt"/>
              </a:defRPr>
            </a:lvl8pPr>
            <a:lvl9pPr marL="11704638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»"/>
              <a:defRPr sz="9600">
                <a:solidFill>
                  <a:schemeClr val="tx1"/>
                </a:solidFill>
                <a:latin typeface="+mn-lt"/>
              </a:defRPr>
            </a:lvl9pPr>
          </a:lstStyle>
          <a:p>
            <a:pPr marL="342866" indent="-342866">
              <a:buFont typeface="Arial"/>
              <a:buChar char="•"/>
            </a:pPr>
            <a:r>
              <a:rPr lang="en-US" sz="3600" dirty="0"/>
              <a:t>Variables from good programs might not be defined in the templates</a:t>
            </a:r>
            <a:r>
              <a:rPr lang="en-US" sz="3600" dirty="0" smtClean="0"/>
              <a:t>.</a:t>
            </a:r>
          </a:p>
          <a:p>
            <a:pPr marL="342866" indent="-342866">
              <a:buFont typeface="Arial"/>
              <a:buChar char="•"/>
            </a:pPr>
            <a:r>
              <a:rPr lang="en-US" sz="3600" dirty="0" smtClean="0"/>
              <a:t>Less than 60 candidate programs</a:t>
            </a:r>
            <a:endParaRPr lang="en-US" sz="3600" dirty="0" smtClean="0"/>
          </a:p>
          <a:p>
            <a:pPr marL="342866" indent="-342866">
              <a:buFont typeface="Arial"/>
              <a:buChar char="•"/>
            </a:pPr>
            <a:endParaRPr lang="en-US" sz="3600" i="1" dirty="0">
              <a:latin typeface="Cambria Math"/>
            </a:endParaRPr>
          </a:p>
        </p:txBody>
      </p:sp>
      <p:pic>
        <p:nvPicPr>
          <p:cNvPr id="3" name="Picture 2" descr="pliny-logo-v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4158" y="1735612"/>
            <a:ext cx="9250893" cy="2319332"/>
          </a:xfrm>
          <a:prstGeom prst="rect">
            <a:avLst/>
          </a:prstGeom>
        </p:spPr>
      </p:pic>
      <p:sp>
        <p:nvSpPr>
          <p:cNvPr id="96" name="Text Box 10"/>
          <p:cNvSpPr txBox="1">
            <a:spLocks noChangeArrowheads="1"/>
          </p:cNvSpPr>
          <p:nvPr/>
        </p:nvSpPr>
        <p:spPr bwMode="auto">
          <a:xfrm>
            <a:off x="22382742" y="6496788"/>
            <a:ext cx="9829800" cy="1315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1" tIns="45716" rIns="91431" bIns="45716">
            <a:spAutoFit/>
          </a:bodyPr>
          <a:lstStyle/>
          <a:p>
            <a:pPr defTabSz="4388999">
              <a:spcBef>
                <a:spcPct val="50000"/>
              </a:spcBef>
            </a:pPr>
            <a:r>
              <a:rPr lang="en-US" sz="8000" b="1" dirty="0"/>
              <a:t>Query the DB</a:t>
            </a:r>
          </a:p>
        </p:txBody>
      </p:sp>
      <p:sp>
        <p:nvSpPr>
          <p:cNvPr id="124" name="Text Placeholder 458"/>
          <p:cNvSpPr txBox="1">
            <a:spLocks/>
          </p:cNvSpPr>
          <p:nvPr/>
        </p:nvSpPr>
        <p:spPr>
          <a:xfrm>
            <a:off x="22231306" y="8178549"/>
            <a:ext cx="10047018" cy="1999316"/>
          </a:xfrm>
          <a:prstGeom prst="rect">
            <a:avLst/>
          </a:prstGeom>
        </p:spPr>
        <p:txBody>
          <a:bodyPr lIns="91431" tIns="45716" rIns="91431" bIns="45716"/>
          <a:lstStyle>
            <a:lvl1pPr marL="1646238" indent="-1646238" algn="l" defTabSz="4389438" rtl="0" fontAlgn="base">
              <a:spcBef>
                <a:spcPct val="20000"/>
              </a:spcBef>
              <a:spcAft>
                <a:spcPct val="0"/>
              </a:spcAft>
              <a:buChar char="•"/>
              <a:defRPr sz="15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5525" indent="-1371600" algn="l" defTabSz="4389438" rtl="0" fontAlgn="base">
              <a:spcBef>
                <a:spcPct val="20000"/>
              </a:spcBef>
              <a:spcAft>
                <a:spcPct val="0"/>
              </a:spcAft>
              <a:buChar char="–"/>
              <a:defRPr sz="13400">
                <a:solidFill>
                  <a:schemeClr val="tx1"/>
                </a:solidFill>
                <a:latin typeface="+mn-lt"/>
              </a:defRPr>
            </a:lvl2pPr>
            <a:lvl3pPr marL="5486400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•"/>
              <a:defRPr sz="11500">
                <a:solidFill>
                  <a:schemeClr val="tx1"/>
                </a:solidFill>
                <a:latin typeface="+mn-lt"/>
              </a:defRPr>
            </a:lvl3pPr>
            <a:lvl4pPr marL="7680325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–"/>
              <a:defRPr sz="9600">
                <a:solidFill>
                  <a:schemeClr val="tx1"/>
                </a:solidFill>
                <a:latin typeface="+mn-lt"/>
              </a:defRPr>
            </a:lvl4pPr>
            <a:lvl5pPr marL="9875838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»"/>
              <a:defRPr sz="9600">
                <a:solidFill>
                  <a:schemeClr val="tx1"/>
                </a:solidFill>
                <a:latin typeface="+mn-lt"/>
              </a:defRPr>
            </a:lvl5pPr>
            <a:lvl6pPr marL="10333038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»"/>
              <a:defRPr sz="9600">
                <a:solidFill>
                  <a:schemeClr val="tx1"/>
                </a:solidFill>
                <a:latin typeface="+mn-lt"/>
              </a:defRPr>
            </a:lvl6pPr>
            <a:lvl7pPr marL="10790238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»"/>
              <a:defRPr sz="9600">
                <a:solidFill>
                  <a:schemeClr val="tx1"/>
                </a:solidFill>
                <a:latin typeface="+mn-lt"/>
              </a:defRPr>
            </a:lvl7pPr>
            <a:lvl8pPr marL="11247438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»"/>
              <a:defRPr sz="9600">
                <a:solidFill>
                  <a:schemeClr val="tx1"/>
                </a:solidFill>
                <a:latin typeface="+mn-lt"/>
              </a:defRPr>
            </a:lvl8pPr>
            <a:lvl9pPr marL="11704638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»"/>
              <a:defRPr sz="9600">
                <a:solidFill>
                  <a:schemeClr val="tx1"/>
                </a:solidFill>
                <a:latin typeface="+mn-lt"/>
              </a:defRPr>
            </a:lvl9pPr>
          </a:lstStyle>
          <a:p>
            <a:pPr marL="342866" indent="-342866">
              <a:buFont typeface="Arial"/>
              <a:buChar char="•"/>
            </a:pPr>
            <a:r>
              <a:rPr lang="en-US" sz="3600" dirty="0"/>
              <a:t>Search for similar programs in the DB</a:t>
            </a:r>
          </a:p>
          <a:p>
            <a:pPr marL="342866" indent="-342866">
              <a:buFont typeface="Arial"/>
              <a:buChar char="•"/>
            </a:pPr>
            <a:r>
              <a:rPr lang="en-US" sz="3600" dirty="0" smtClean="0"/>
              <a:t>Top-k similar programs</a:t>
            </a:r>
            <a:endParaRPr lang="en-US" sz="3600" dirty="0"/>
          </a:p>
          <a:p>
            <a:pPr marL="342866" indent="-342866">
              <a:buFont typeface="Arial"/>
              <a:buChar char="•"/>
            </a:pPr>
            <a:r>
              <a:rPr lang="en-US" sz="3600" dirty="0"/>
              <a:t>A set of </a:t>
            </a:r>
            <a:r>
              <a:rPr lang="en-US" sz="3600" dirty="0" smtClean="0"/>
              <a:t>features</a:t>
            </a:r>
          </a:p>
          <a:p>
            <a:pPr marL="342866" indent="-342866">
              <a:buFont typeface="Arial"/>
              <a:buChar char="•"/>
            </a:pPr>
            <a:r>
              <a:rPr lang="en-US" sz="3600" dirty="0" smtClean="0"/>
              <a:t>10 similar programs for binary search</a:t>
            </a:r>
            <a:endParaRPr lang="en-US" sz="3600" dirty="0"/>
          </a:p>
        </p:txBody>
      </p:sp>
      <p:sp>
        <p:nvSpPr>
          <p:cNvPr id="157" name="Text Box 43"/>
          <p:cNvSpPr txBox="1">
            <a:spLocks noChangeArrowheads="1"/>
          </p:cNvSpPr>
          <p:nvPr/>
        </p:nvSpPr>
        <p:spPr bwMode="auto">
          <a:xfrm>
            <a:off x="33156649" y="23883380"/>
            <a:ext cx="9829800" cy="1323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1" tIns="45716" rIns="91431" bIns="45716">
            <a:spAutoFit/>
          </a:bodyPr>
          <a:lstStyle/>
          <a:p>
            <a:pPr defTabSz="4388999">
              <a:spcBef>
                <a:spcPct val="50000"/>
              </a:spcBef>
            </a:pPr>
            <a:r>
              <a:rPr lang="en-US" sz="8000" b="1" dirty="0" smtClean="0"/>
              <a:t>Correct Fix</a:t>
            </a:r>
            <a:endParaRPr lang="en-US" sz="8000" b="1" dirty="0"/>
          </a:p>
        </p:txBody>
      </p:sp>
      <p:sp>
        <p:nvSpPr>
          <p:cNvPr id="159" name="Text Placeholder 453"/>
          <p:cNvSpPr txBox="1">
            <a:spLocks/>
          </p:cNvSpPr>
          <p:nvPr/>
        </p:nvSpPr>
        <p:spPr>
          <a:xfrm>
            <a:off x="33034668" y="25114537"/>
            <a:ext cx="10079036" cy="1613406"/>
          </a:xfrm>
          <a:prstGeom prst="rect">
            <a:avLst/>
          </a:prstGeom>
        </p:spPr>
        <p:txBody>
          <a:bodyPr lIns="91431" tIns="45716" rIns="91431" bIns="45716"/>
          <a:lstStyle>
            <a:lvl1pPr marL="1646238" indent="-1646238" algn="l" defTabSz="4389438" rtl="0" fontAlgn="base">
              <a:spcBef>
                <a:spcPct val="20000"/>
              </a:spcBef>
              <a:spcAft>
                <a:spcPct val="0"/>
              </a:spcAft>
              <a:buChar char="•"/>
              <a:defRPr sz="15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5525" indent="-1371600" algn="l" defTabSz="4389438" rtl="0" fontAlgn="base">
              <a:spcBef>
                <a:spcPct val="20000"/>
              </a:spcBef>
              <a:spcAft>
                <a:spcPct val="0"/>
              </a:spcAft>
              <a:buChar char="–"/>
              <a:defRPr sz="13400">
                <a:solidFill>
                  <a:schemeClr val="tx1"/>
                </a:solidFill>
                <a:latin typeface="+mn-lt"/>
              </a:defRPr>
            </a:lvl2pPr>
            <a:lvl3pPr marL="5486400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•"/>
              <a:defRPr sz="11500">
                <a:solidFill>
                  <a:schemeClr val="tx1"/>
                </a:solidFill>
                <a:latin typeface="+mn-lt"/>
              </a:defRPr>
            </a:lvl3pPr>
            <a:lvl4pPr marL="7680325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–"/>
              <a:defRPr sz="9600">
                <a:solidFill>
                  <a:schemeClr val="tx1"/>
                </a:solidFill>
                <a:latin typeface="+mn-lt"/>
              </a:defRPr>
            </a:lvl4pPr>
            <a:lvl5pPr marL="9875838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»"/>
              <a:defRPr sz="9600">
                <a:solidFill>
                  <a:schemeClr val="tx1"/>
                </a:solidFill>
                <a:latin typeface="+mn-lt"/>
              </a:defRPr>
            </a:lvl5pPr>
            <a:lvl6pPr marL="10333038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»"/>
              <a:defRPr sz="9600">
                <a:solidFill>
                  <a:schemeClr val="tx1"/>
                </a:solidFill>
                <a:latin typeface="+mn-lt"/>
              </a:defRPr>
            </a:lvl6pPr>
            <a:lvl7pPr marL="10790238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»"/>
              <a:defRPr sz="9600">
                <a:solidFill>
                  <a:schemeClr val="tx1"/>
                </a:solidFill>
                <a:latin typeface="+mn-lt"/>
              </a:defRPr>
            </a:lvl7pPr>
            <a:lvl8pPr marL="11247438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»"/>
              <a:defRPr sz="9600">
                <a:solidFill>
                  <a:schemeClr val="tx1"/>
                </a:solidFill>
                <a:latin typeface="+mn-lt"/>
              </a:defRPr>
            </a:lvl8pPr>
            <a:lvl9pPr marL="11704638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»"/>
              <a:defRPr sz="9600">
                <a:solidFill>
                  <a:schemeClr val="tx1"/>
                </a:solidFill>
                <a:latin typeface="+mn-lt"/>
              </a:defRPr>
            </a:lvl9pPr>
          </a:lstStyle>
          <a:p>
            <a:pPr marL="342866" indent="-342866">
              <a:buFont typeface="Arial"/>
              <a:buChar char="•"/>
            </a:pPr>
            <a:r>
              <a:rPr lang="en-US" sz="3600" dirty="0" smtClean="0"/>
              <a:t>Filtering out incorrect fixes using unit testing</a:t>
            </a:r>
            <a:endParaRPr lang="en-US" sz="3600" dirty="0"/>
          </a:p>
          <a:p>
            <a:pPr marL="342866" indent="-342866">
              <a:buFont typeface="Arial"/>
              <a:buChar char="•"/>
            </a:pPr>
            <a:endParaRPr lang="en-US" sz="3600" dirty="0" smtClean="0"/>
          </a:p>
        </p:txBody>
      </p:sp>
      <p:sp>
        <p:nvSpPr>
          <p:cNvPr id="179" name="Down Arrow 178"/>
          <p:cNvSpPr/>
          <p:nvPr/>
        </p:nvSpPr>
        <p:spPr bwMode="auto">
          <a:xfrm>
            <a:off x="25850698" y="25327273"/>
            <a:ext cx="2095500" cy="580728"/>
          </a:xfrm>
          <a:prstGeom prst="downArrow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31" tIns="45716" rIns="91431" bIns="45716" numCol="1" rtlCol="0" anchor="ctr" anchorCtr="0" compatLnSpc="1">
            <a:prstTxWarp prst="textNoShape">
              <a:avLst/>
            </a:prstTxWarp>
          </a:bodyPr>
          <a:lstStyle/>
          <a:p>
            <a:pPr defTabSz="4388999"/>
            <a:endParaRPr lang="en-US"/>
          </a:p>
        </p:txBody>
      </p:sp>
      <p:sp>
        <p:nvSpPr>
          <p:cNvPr id="78" name="Text Box 10"/>
          <p:cNvSpPr txBox="1">
            <a:spLocks noChangeArrowheads="1"/>
          </p:cNvSpPr>
          <p:nvPr/>
        </p:nvSpPr>
        <p:spPr bwMode="auto">
          <a:xfrm>
            <a:off x="11541257" y="6530134"/>
            <a:ext cx="9829800" cy="1315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1" tIns="45716" rIns="91431" bIns="45716">
            <a:spAutoFit/>
          </a:bodyPr>
          <a:lstStyle/>
          <a:p>
            <a:pPr defTabSz="4388999">
              <a:spcBef>
                <a:spcPct val="50000"/>
              </a:spcBef>
            </a:pPr>
            <a:r>
              <a:rPr lang="en-US" sz="8000" b="1" dirty="0" smtClean="0"/>
              <a:t>Pipeline</a:t>
            </a:r>
            <a:endParaRPr lang="en-US" sz="8000" b="1" dirty="0"/>
          </a:p>
        </p:txBody>
      </p:sp>
      <p:sp>
        <p:nvSpPr>
          <p:cNvPr id="2" name="Can 1"/>
          <p:cNvSpPr/>
          <p:nvPr/>
        </p:nvSpPr>
        <p:spPr bwMode="auto">
          <a:xfrm>
            <a:off x="11951674" y="8153400"/>
            <a:ext cx="2500925" cy="1447801"/>
          </a:xfrm>
          <a:prstGeom prst="can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43894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Leidos</a:t>
            </a:r>
            <a:endParaRPr lang="en-US" sz="3600" dirty="0"/>
          </a:p>
        </p:txBody>
      </p:sp>
      <p:sp>
        <p:nvSpPr>
          <p:cNvPr id="9" name="Rounded Rectangle 8"/>
          <p:cNvSpPr/>
          <p:nvPr/>
        </p:nvSpPr>
        <p:spPr bwMode="auto">
          <a:xfrm>
            <a:off x="16362389" y="8382000"/>
            <a:ext cx="2484411" cy="1007533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43894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Modules</a:t>
            </a:r>
          </a:p>
        </p:txBody>
      </p:sp>
      <p:sp>
        <p:nvSpPr>
          <p:cNvPr id="83" name="Rounded Rectangle 82"/>
          <p:cNvSpPr/>
          <p:nvPr/>
        </p:nvSpPr>
        <p:spPr bwMode="auto">
          <a:xfrm>
            <a:off x="16332200" y="12598400"/>
            <a:ext cx="4935266" cy="922728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43894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Feature Extraction</a:t>
            </a:r>
            <a:endParaRPr lang="en-US" sz="3600" dirty="0" smtClean="0"/>
          </a:p>
        </p:txBody>
      </p:sp>
      <p:sp>
        <p:nvSpPr>
          <p:cNvPr id="87" name="Text Placeholder 463"/>
          <p:cNvSpPr txBox="1">
            <a:spLocks/>
          </p:cNvSpPr>
          <p:nvPr/>
        </p:nvSpPr>
        <p:spPr>
          <a:xfrm>
            <a:off x="12285832" y="9738016"/>
            <a:ext cx="6967368" cy="1827451"/>
          </a:xfrm>
          <a:prstGeom prst="rect">
            <a:avLst/>
          </a:prstGeom>
        </p:spPr>
        <p:txBody>
          <a:bodyPr lIns="91431" tIns="45716" rIns="91431" bIns="45716"/>
          <a:lstStyle>
            <a:lvl1pPr marL="1646238" indent="-1646238" algn="l" defTabSz="4389438" rtl="0" fontAlgn="base">
              <a:spcBef>
                <a:spcPct val="20000"/>
              </a:spcBef>
              <a:spcAft>
                <a:spcPct val="0"/>
              </a:spcAft>
              <a:buChar char="•"/>
              <a:defRPr sz="15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5525" indent="-1371600" algn="l" defTabSz="4389438" rtl="0" fontAlgn="base">
              <a:spcBef>
                <a:spcPct val="20000"/>
              </a:spcBef>
              <a:spcAft>
                <a:spcPct val="0"/>
              </a:spcAft>
              <a:buChar char="–"/>
              <a:defRPr sz="13400">
                <a:solidFill>
                  <a:schemeClr val="tx1"/>
                </a:solidFill>
                <a:latin typeface="+mn-lt"/>
              </a:defRPr>
            </a:lvl2pPr>
            <a:lvl3pPr marL="5486400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•"/>
              <a:defRPr sz="11500">
                <a:solidFill>
                  <a:schemeClr val="tx1"/>
                </a:solidFill>
                <a:latin typeface="+mn-lt"/>
              </a:defRPr>
            </a:lvl3pPr>
            <a:lvl4pPr marL="7680325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–"/>
              <a:defRPr sz="9600">
                <a:solidFill>
                  <a:schemeClr val="tx1"/>
                </a:solidFill>
                <a:latin typeface="+mn-lt"/>
              </a:defRPr>
            </a:lvl4pPr>
            <a:lvl5pPr marL="9875838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»"/>
              <a:defRPr sz="9600">
                <a:solidFill>
                  <a:schemeClr val="tx1"/>
                </a:solidFill>
                <a:latin typeface="+mn-lt"/>
              </a:defRPr>
            </a:lvl5pPr>
            <a:lvl6pPr marL="10333038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»"/>
              <a:defRPr sz="9600">
                <a:solidFill>
                  <a:schemeClr val="tx1"/>
                </a:solidFill>
                <a:latin typeface="+mn-lt"/>
              </a:defRPr>
            </a:lvl6pPr>
            <a:lvl7pPr marL="10790238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»"/>
              <a:defRPr sz="9600">
                <a:solidFill>
                  <a:schemeClr val="tx1"/>
                </a:solidFill>
                <a:latin typeface="+mn-lt"/>
              </a:defRPr>
            </a:lvl7pPr>
            <a:lvl8pPr marL="11247438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»"/>
              <a:defRPr sz="9600">
                <a:solidFill>
                  <a:schemeClr val="tx1"/>
                </a:solidFill>
                <a:latin typeface="+mn-lt"/>
              </a:defRPr>
            </a:lvl8pPr>
            <a:lvl9pPr marL="11704638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»"/>
              <a:defRPr sz="9600">
                <a:solidFill>
                  <a:schemeClr val="tx1"/>
                </a:solidFill>
                <a:latin typeface="+mn-lt"/>
              </a:defRPr>
            </a:lvl9pPr>
          </a:lstStyle>
          <a:p>
            <a:pPr marL="342866" indent="-342866">
              <a:buFont typeface="Arial"/>
              <a:buChar char="•"/>
            </a:pPr>
            <a:r>
              <a:rPr lang="en-US" sz="2800" dirty="0" smtClean="0"/>
              <a:t>Preprocessing source from the </a:t>
            </a:r>
            <a:r>
              <a:rPr lang="en-US" sz="2800" dirty="0" err="1" smtClean="0"/>
              <a:t>Leidos</a:t>
            </a:r>
            <a:r>
              <a:rPr lang="en-US" sz="2800" dirty="0"/>
              <a:t> </a:t>
            </a:r>
            <a:r>
              <a:rPr lang="en-US" sz="2800" dirty="0" smtClean="0"/>
              <a:t>corpus</a:t>
            </a:r>
          </a:p>
          <a:p>
            <a:pPr marL="342866" indent="-342866">
              <a:buFont typeface="Arial"/>
              <a:buChar char="•"/>
            </a:pPr>
            <a:r>
              <a:rPr lang="en-US" sz="2800" dirty="0" smtClean="0"/>
              <a:t>A set of individual buildable </a:t>
            </a:r>
            <a:r>
              <a:rPr lang="en-US" sz="2800" dirty="0" smtClean="0"/>
              <a:t>projects</a:t>
            </a:r>
          </a:p>
          <a:p>
            <a:pPr marL="342866" indent="-342866">
              <a:buFont typeface="Arial"/>
              <a:buChar char="•"/>
            </a:pPr>
            <a:r>
              <a:rPr lang="en-US" sz="2800" dirty="0" smtClean="0"/>
              <a:t>50 GB of source code</a:t>
            </a:r>
            <a:endParaRPr lang="en-US" sz="2800" dirty="0" smtClean="0"/>
          </a:p>
        </p:txBody>
      </p:sp>
      <p:sp>
        <p:nvSpPr>
          <p:cNvPr id="89" name="Text Placeholder 463"/>
          <p:cNvSpPr txBox="1">
            <a:spLocks/>
          </p:cNvSpPr>
          <p:nvPr/>
        </p:nvSpPr>
        <p:spPr>
          <a:xfrm>
            <a:off x="15824200" y="13672949"/>
            <a:ext cx="5735267" cy="2861513"/>
          </a:xfrm>
          <a:prstGeom prst="rect">
            <a:avLst/>
          </a:prstGeom>
        </p:spPr>
        <p:txBody>
          <a:bodyPr lIns="91431" tIns="45716" rIns="91431" bIns="45716"/>
          <a:lstStyle>
            <a:lvl1pPr marL="1646238" indent="-1646238" algn="l" defTabSz="4389438" rtl="0" fontAlgn="base">
              <a:spcBef>
                <a:spcPct val="20000"/>
              </a:spcBef>
              <a:spcAft>
                <a:spcPct val="0"/>
              </a:spcAft>
              <a:buChar char="•"/>
              <a:defRPr sz="15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5525" indent="-1371600" algn="l" defTabSz="4389438" rtl="0" fontAlgn="base">
              <a:spcBef>
                <a:spcPct val="20000"/>
              </a:spcBef>
              <a:spcAft>
                <a:spcPct val="0"/>
              </a:spcAft>
              <a:buChar char="–"/>
              <a:defRPr sz="13400">
                <a:solidFill>
                  <a:schemeClr val="tx1"/>
                </a:solidFill>
                <a:latin typeface="+mn-lt"/>
              </a:defRPr>
            </a:lvl2pPr>
            <a:lvl3pPr marL="5486400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•"/>
              <a:defRPr sz="11500">
                <a:solidFill>
                  <a:schemeClr val="tx1"/>
                </a:solidFill>
                <a:latin typeface="+mn-lt"/>
              </a:defRPr>
            </a:lvl3pPr>
            <a:lvl4pPr marL="7680325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–"/>
              <a:defRPr sz="9600">
                <a:solidFill>
                  <a:schemeClr val="tx1"/>
                </a:solidFill>
                <a:latin typeface="+mn-lt"/>
              </a:defRPr>
            </a:lvl4pPr>
            <a:lvl5pPr marL="9875838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»"/>
              <a:defRPr sz="9600">
                <a:solidFill>
                  <a:schemeClr val="tx1"/>
                </a:solidFill>
                <a:latin typeface="+mn-lt"/>
              </a:defRPr>
            </a:lvl5pPr>
            <a:lvl6pPr marL="10333038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»"/>
              <a:defRPr sz="9600">
                <a:solidFill>
                  <a:schemeClr val="tx1"/>
                </a:solidFill>
                <a:latin typeface="+mn-lt"/>
              </a:defRPr>
            </a:lvl6pPr>
            <a:lvl7pPr marL="10790238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»"/>
              <a:defRPr sz="9600">
                <a:solidFill>
                  <a:schemeClr val="tx1"/>
                </a:solidFill>
                <a:latin typeface="+mn-lt"/>
              </a:defRPr>
            </a:lvl7pPr>
            <a:lvl8pPr marL="11247438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»"/>
              <a:defRPr sz="9600">
                <a:solidFill>
                  <a:schemeClr val="tx1"/>
                </a:solidFill>
                <a:latin typeface="+mn-lt"/>
              </a:defRPr>
            </a:lvl8pPr>
            <a:lvl9pPr marL="11704638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»"/>
              <a:defRPr sz="9600">
                <a:solidFill>
                  <a:schemeClr val="tx1"/>
                </a:solidFill>
                <a:latin typeface="+mn-lt"/>
              </a:defRPr>
            </a:lvl9pPr>
          </a:lstStyle>
          <a:p>
            <a:pPr marL="342866" indent="-342866">
              <a:buFont typeface="Arial"/>
              <a:buChar char="•"/>
            </a:pPr>
            <a:r>
              <a:rPr lang="en-US" sz="2800" dirty="0" smtClean="0"/>
              <a:t>Elements capturing difference characteristics of programs</a:t>
            </a:r>
          </a:p>
          <a:p>
            <a:pPr marL="342866" indent="-342866">
              <a:buFont typeface="Arial"/>
              <a:buChar char="•"/>
            </a:pPr>
            <a:r>
              <a:rPr lang="en-US" sz="2800" dirty="0" smtClean="0"/>
              <a:t>Light-weight analysis</a:t>
            </a:r>
          </a:p>
          <a:p>
            <a:pPr marL="342866" indent="-342866">
              <a:buFont typeface="Arial"/>
              <a:buChar char="•"/>
            </a:pPr>
            <a:r>
              <a:rPr lang="en-US" sz="2800" dirty="0" smtClean="0"/>
              <a:t>Store programs with features into the DB</a:t>
            </a:r>
            <a:endParaRPr lang="en-US" sz="2800" dirty="0"/>
          </a:p>
        </p:txBody>
      </p:sp>
      <p:pic>
        <p:nvPicPr>
          <p:cNvPr id="12" name="Picture 11" descr="incorrec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762" y="10335096"/>
            <a:ext cx="7530475" cy="7190904"/>
          </a:xfrm>
          <a:prstGeom prst="rect">
            <a:avLst/>
          </a:prstGeom>
        </p:spPr>
      </p:pic>
      <p:pic>
        <p:nvPicPr>
          <p:cNvPr id="13" name="Picture 12" descr="template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2400" y="26210685"/>
            <a:ext cx="5796096" cy="5610621"/>
          </a:xfrm>
          <a:prstGeom prst="rect">
            <a:avLst/>
          </a:prstGeom>
        </p:spPr>
      </p:pic>
      <p:pic>
        <p:nvPicPr>
          <p:cNvPr id="15" name="Picture 14" descr="fix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559" y="23471540"/>
            <a:ext cx="7666972" cy="7440260"/>
          </a:xfrm>
          <a:prstGeom prst="rect">
            <a:avLst/>
          </a:prstGeom>
        </p:spPr>
      </p:pic>
      <p:pic>
        <p:nvPicPr>
          <p:cNvPr id="18" name="Picture 17" descr="good_prog2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2627" y="11059164"/>
            <a:ext cx="5911640" cy="5323835"/>
          </a:xfrm>
          <a:prstGeom prst="rect">
            <a:avLst/>
          </a:prstGeom>
        </p:spPr>
      </p:pic>
      <p:pic>
        <p:nvPicPr>
          <p:cNvPr id="97" name="Picture 96" descr="incorrec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4008" y="19735801"/>
            <a:ext cx="5508992" cy="5260576"/>
          </a:xfrm>
          <a:prstGeom prst="rect">
            <a:avLst/>
          </a:prstGeom>
        </p:spPr>
      </p:pic>
      <p:pic>
        <p:nvPicPr>
          <p:cNvPr id="98" name="Picture 97" descr="good_prog1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0744" y="20263960"/>
            <a:ext cx="5574445" cy="4856640"/>
          </a:xfrm>
          <a:prstGeom prst="rect">
            <a:avLst/>
          </a:prstGeom>
        </p:spPr>
      </p:pic>
      <p:sp>
        <p:nvSpPr>
          <p:cNvPr id="100" name="Rounded Rectangle 99"/>
          <p:cNvSpPr/>
          <p:nvPr/>
        </p:nvSpPr>
        <p:spPr>
          <a:xfrm>
            <a:off x="23730735" y="21595651"/>
            <a:ext cx="1729465" cy="275493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ounded Rectangle 100"/>
          <p:cNvSpPr/>
          <p:nvPr/>
        </p:nvSpPr>
        <p:spPr>
          <a:xfrm>
            <a:off x="28080829" y="21872615"/>
            <a:ext cx="757362" cy="275493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3" name="Curved Connector 102"/>
          <p:cNvCxnSpPr>
            <a:stCxn id="101" idx="0"/>
            <a:endCxn id="100" idx="0"/>
          </p:cNvCxnSpPr>
          <p:nvPr/>
        </p:nvCxnSpPr>
        <p:spPr>
          <a:xfrm rot="16200000" flipV="1">
            <a:off x="26389007" y="19802112"/>
            <a:ext cx="276964" cy="3864042"/>
          </a:xfrm>
          <a:prstGeom prst="curvedConnector3">
            <a:avLst>
              <a:gd name="adj1" fmla="val 182538"/>
            </a:avLst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6" name="Rounded Rectangle 105"/>
          <p:cNvSpPr/>
          <p:nvPr/>
        </p:nvSpPr>
        <p:spPr>
          <a:xfrm>
            <a:off x="23717550" y="21925489"/>
            <a:ext cx="319617" cy="275493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ounded Rectangle 106"/>
          <p:cNvSpPr/>
          <p:nvPr/>
        </p:nvSpPr>
        <p:spPr>
          <a:xfrm>
            <a:off x="28561830" y="22214435"/>
            <a:ext cx="319617" cy="275493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9" name="Curved Connector 108"/>
          <p:cNvCxnSpPr>
            <a:stCxn id="107" idx="2"/>
            <a:endCxn id="106" idx="2"/>
          </p:cNvCxnSpPr>
          <p:nvPr/>
        </p:nvCxnSpPr>
        <p:spPr>
          <a:xfrm rot="5400000" flipH="1">
            <a:off x="26155026" y="19923315"/>
            <a:ext cx="288946" cy="4844280"/>
          </a:xfrm>
          <a:prstGeom prst="curvedConnector3">
            <a:avLst>
              <a:gd name="adj1" fmla="val -79115"/>
            </a:avLst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2" name="Picture 111" descr="template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84436" y="9093200"/>
            <a:ext cx="5851446" cy="5664200"/>
          </a:xfrm>
          <a:prstGeom prst="rect">
            <a:avLst/>
          </a:prstGeom>
        </p:spPr>
      </p:pic>
      <p:pic>
        <p:nvPicPr>
          <p:cNvPr id="113" name="Picture 112" descr="good_prog1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12600" y="9646691"/>
            <a:ext cx="5778603" cy="5034509"/>
          </a:xfrm>
          <a:prstGeom prst="rect">
            <a:avLst/>
          </a:prstGeom>
        </p:spPr>
      </p:pic>
      <p:sp>
        <p:nvSpPr>
          <p:cNvPr id="116" name="Rounded Rectangle 115"/>
          <p:cNvSpPr/>
          <p:nvPr/>
        </p:nvSpPr>
        <p:spPr>
          <a:xfrm>
            <a:off x="34453284" y="11072953"/>
            <a:ext cx="381000" cy="275493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ounded Rectangle 116"/>
          <p:cNvSpPr/>
          <p:nvPr/>
        </p:nvSpPr>
        <p:spPr>
          <a:xfrm>
            <a:off x="38900365" y="11336283"/>
            <a:ext cx="754308" cy="275493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ounded Rectangle 117"/>
          <p:cNvSpPr/>
          <p:nvPr/>
        </p:nvSpPr>
        <p:spPr>
          <a:xfrm>
            <a:off x="39478516" y="11981995"/>
            <a:ext cx="431801" cy="275493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ounded Rectangle 118"/>
          <p:cNvSpPr/>
          <p:nvPr/>
        </p:nvSpPr>
        <p:spPr>
          <a:xfrm>
            <a:off x="39469877" y="12644814"/>
            <a:ext cx="431801" cy="275493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ounded Rectangle 119"/>
          <p:cNvSpPr/>
          <p:nvPr/>
        </p:nvSpPr>
        <p:spPr>
          <a:xfrm>
            <a:off x="38254480" y="10673463"/>
            <a:ext cx="501699" cy="275493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4" name="Straight Connector 233"/>
          <p:cNvCxnSpPr>
            <a:stCxn id="116" idx="3"/>
            <a:endCxn id="120" idx="1"/>
          </p:cNvCxnSpPr>
          <p:nvPr/>
        </p:nvCxnSpPr>
        <p:spPr bwMode="auto">
          <a:xfrm flipV="1">
            <a:off x="34834284" y="10811210"/>
            <a:ext cx="3420196" cy="399490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5" name="Straight Connector 134"/>
          <p:cNvCxnSpPr>
            <a:stCxn id="116" idx="3"/>
            <a:endCxn id="117" idx="1"/>
          </p:cNvCxnSpPr>
          <p:nvPr/>
        </p:nvCxnSpPr>
        <p:spPr bwMode="auto">
          <a:xfrm>
            <a:off x="34834284" y="11210700"/>
            <a:ext cx="4066081" cy="263330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8" name="Straight Connector 137"/>
          <p:cNvCxnSpPr>
            <a:stCxn id="116" idx="3"/>
            <a:endCxn id="118" idx="1"/>
          </p:cNvCxnSpPr>
          <p:nvPr/>
        </p:nvCxnSpPr>
        <p:spPr bwMode="auto">
          <a:xfrm>
            <a:off x="34834284" y="11210700"/>
            <a:ext cx="4644232" cy="909042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1" name="Straight Connector 140"/>
          <p:cNvCxnSpPr>
            <a:stCxn id="116" idx="3"/>
            <a:endCxn id="119" idx="1"/>
          </p:cNvCxnSpPr>
          <p:nvPr/>
        </p:nvCxnSpPr>
        <p:spPr bwMode="auto">
          <a:xfrm>
            <a:off x="34834284" y="11210700"/>
            <a:ext cx="4635593" cy="1571861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41" name="Picture 240" descr="renaming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1293" y="18313400"/>
            <a:ext cx="5708022" cy="5509083"/>
          </a:xfrm>
          <a:prstGeom prst="rect">
            <a:avLst/>
          </a:prstGeom>
        </p:spPr>
      </p:pic>
      <p:pic>
        <p:nvPicPr>
          <p:cNvPr id="148" name="Picture 147" descr="incorrec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13690" y="18814874"/>
            <a:ext cx="5566118" cy="5315126"/>
          </a:xfrm>
          <a:prstGeom prst="rect">
            <a:avLst/>
          </a:prstGeom>
        </p:spPr>
      </p:pic>
      <p:sp>
        <p:nvSpPr>
          <p:cNvPr id="149" name="Rounded Rectangle 148"/>
          <p:cNvSpPr/>
          <p:nvPr/>
        </p:nvSpPr>
        <p:spPr>
          <a:xfrm>
            <a:off x="34786331" y="20239852"/>
            <a:ext cx="309033" cy="334759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Rounded Rectangle 150"/>
          <p:cNvSpPr/>
          <p:nvPr/>
        </p:nvSpPr>
        <p:spPr>
          <a:xfrm>
            <a:off x="37705356" y="19758893"/>
            <a:ext cx="461434" cy="334759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Rounded Rectangle 151"/>
          <p:cNvSpPr/>
          <p:nvPr/>
        </p:nvSpPr>
        <p:spPr>
          <a:xfrm>
            <a:off x="37705701" y="20077083"/>
            <a:ext cx="588435" cy="334759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Rounded Rectangle 152"/>
          <p:cNvSpPr/>
          <p:nvPr/>
        </p:nvSpPr>
        <p:spPr>
          <a:xfrm>
            <a:off x="37951754" y="20658605"/>
            <a:ext cx="541867" cy="334759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Rounded Rectangle 153"/>
          <p:cNvSpPr/>
          <p:nvPr/>
        </p:nvSpPr>
        <p:spPr>
          <a:xfrm>
            <a:off x="38515478" y="20972390"/>
            <a:ext cx="237067" cy="334759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5" name="Straight Connector 154"/>
          <p:cNvCxnSpPr>
            <a:stCxn id="149" idx="3"/>
            <a:endCxn id="151" idx="1"/>
          </p:cNvCxnSpPr>
          <p:nvPr/>
        </p:nvCxnSpPr>
        <p:spPr bwMode="auto">
          <a:xfrm flipV="1">
            <a:off x="35095364" y="19926273"/>
            <a:ext cx="2609992" cy="480959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6" name="Straight Connector 155"/>
          <p:cNvCxnSpPr>
            <a:stCxn id="149" idx="3"/>
            <a:endCxn id="152" idx="1"/>
          </p:cNvCxnSpPr>
          <p:nvPr/>
        </p:nvCxnSpPr>
        <p:spPr bwMode="auto">
          <a:xfrm flipV="1">
            <a:off x="35095364" y="20244463"/>
            <a:ext cx="2610337" cy="162769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8" name="Straight Connector 157"/>
          <p:cNvCxnSpPr>
            <a:stCxn id="149" idx="3"/>
            <a:endCxn id="153" idx="1"/>
          </p:cNvCxnSpPr>
          <p:nvPr/>
        </p:nvCxnSpPr>
        <p:spPr bwMode="auto">
          <a:xfrm>
            <a:off x="35095364" y="20407232"/>
            <a:ext cx="2856390" cy="418753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5" name="Straight Connector 174"/>
          <p:cNvCxnSpPr>
            <a:stCxn id="149" idx="3"/>
            <a:endCxn id="154" idx="1"/>
          </p:cNvCxnSpPr>
          <p:nvPr/>
        </p:nvCxnSpPr>
        <p:spPr bwMode="auto">
          <a:xfrm>
            <a:off x="35095364" y="20407232"/>
            <a:ext cx="3420114" cy="732538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Right Arrow 3"/>
          <p:cNvSpPr/>
          <p:nvPr/>
        </p:nvSpPr>
        <p:spPr bwMode="auto">
          <a:xfrm>
            <a:off x="14867467" y="8619067"/>
            <a:ext cx="1202266" cy="541866"/>
          </a:xfrm>
          <a:prstGeom prst="rightArrow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43894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Bent Arrow 6"/>
          <p:cNvSpPr/>
          <p:nvPr/>
        </p:nvSpPr>
        <p:spPr bwMode="auto">
          <a:xfrm rot="5400000">
            <a:off x="18224500" y="9664700"/>
            <a:ext cx="3556000" cy="1752600"/>
          </a:xfrm>
          <a:prstGeom prst="bentArrow">
            <a:avLst>
              <a:gd name="adj1" fmla="val 25000"/>
              <a:gd name="adj2" fmla="val 25694"/>
              <a:gd name="adj3" fmla="val 25000"/>
              <a:gd name="adj4" fmla="val 4375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43894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2" name="Can 81"/>
          <p:cNvSpPr/>
          <p:nvPr/>
        </p:nvSpPr>
        <p:spPr bwMode="auto">
          <a:xfrm>
            <a:off x="12471400" y="16408400"/>
            <a:ext cx="2184399" cy="1803400"/>
          </a:xfrm>
          <a:prstGeom prst="can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43894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3600" dirty="0" smtClean="0"/>
              <a:t>PDB</a:t>
            </a:r>
            <a:endParaRPr lang="en-US" sz="3600" dirty="0"/>
          </a:p>
        </p:txBody>
      </p:sp>
      <p:sp>
        <p:nvSpPr>
          <p:cNvPr id="85" name="Rounded Rectangle 84"/>
          <p:cNvSpPr/>
          <p:nvPr/>
        </p:nvSpPr>
        <p:spPr bwMode="auto">
          <a:xfrm>
            <a:off x="16641789" y="16814800"/>
            <a:ext cx="4135411" cy="1007533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43894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Incorrect Program</a:t>
            </a:r>
          </a:p>
        </p:txBody>
      </p:sp>
      <p:sp>
        <p:nvSpPr>
          <p:cNvPr id="90" name="Rounded Rectangle 89"/>
          <p:cNvSpPr/>
          <p:nvPr/>
        </p:nvSpPr>
        <p:spPr bwMode="auto">
          <a:xfrm>
            <a:off x="11764989" y="19913600"/>
            <a:ext cx="4160811" cy="1007533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43894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Similar Programs</a:t>
            </a:r>
          </a:p>
        </p:txBody>
      </p:sp>
      <p:sp>
        <p:nvSpPr>
          <p:cNvPr id="91" name="Rounded Rectangle 90"/>
          <p:cNvSpPr/>
          <p:nvPr/>
        </p:nvSpPr>
        <p:spPr bwMode="auto">
          <a:xfrm>
            <a:off x="13492189" y="22707600"/>
            <a:ext cx="5075211" cy="1007533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43894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600" dirty="0" smtClean="0"/>
              <a:t>Template Generation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2" name="Rounded Rectangle 91"/>
          <p:cNvSpPr/>
          <p:nvPr/>
        </p:nvSpPr>
        <p:spPr bwMode="auto">
          <a:xfrm>
            <a:off x="14000189" y="25146000"/>
            <a:ext cx="4160811" cy="1007533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43894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600" dirty="0" smtClean="0"/>
              <a:t>Program Repair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3" name="Rounded Rectangle 92"/>
          <p:cNvSpPr/>
          <p:nvPr/>
        </p:nvSpPr>
        <p:spPr bwMode="auto">
          <a:xfrm>
            <a:off x="13974789" y="27813000"/>
            <a:ext cx="4160811" cy="1007533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43894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600" dirty="0" smtClean="0"/>
              <a:t>Unit Testing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4" name="Rounded Rectangle 93"/>
          <p:cNvSpPr/>
          <p:nvPr/>
        </p:nvSpPr>
        <p:spPr bwMode="auto">
          <a:xfrm>
            <a:off x="14025589" y="30226000"/>
            <a:ext cx="4160811" cy="1007533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43894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600" dirty="0" smtClean="0"/>
              <a:t>Correct Fix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Left Arrow 9"/>
          <p:cNvSpPr/>
          <p:nvPr/>
        </p:nvSpPr>
        <p:spPr bwMode="auto">
          <a:xfrm>
            <a:off x="15113000" y="17043400"/>
            <a:ext cx="1270000" cy="660400"/>
          </a:xfrm>
          <a:prstGeom prst="leftArrow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43894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Down Arrow 10"/>
          <p:cNvSpPr/>
          <p:nvPr/>
        </p:nvSpPr>
        <p:spPr bwMode="auto">
          <a:xfrm>
            <a:off x="13157200" y="18516600"/>
            <a:ext cx="787400" cy="1193800"/>
          </a:xfrm>
          <a:prstGeom prst="downArrow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43894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Right Arrow 13"/>
          <p:cNvSpPr/>
          <p:nvPr/>
        </p:nvSpPr>
        <p:spPr bwMode="auto">
          <a:xfrm rot="2448482">
            <a:off x="13476796" y="21289966"/>
            <a:ext cx="1577774" cy="990600"/>
          </a:xfrm>
          <a:prstGeom prst="rightArrow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43894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Down Arrow 15"/>
          <p:cNvSpPr/>
          <p:nvPr/>
        </p:nvSpPr>
        <p:spPr bwMode="auto">
          <a:xfrm rot="925013">
            <a:off x="16774794" y="18012840"/>
            <a:ext cx="939800" cy="4480916"/>
          </a:xfrm>
          <a:prstGeom prst="downArrow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43894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Bent-Up Arrow 18"/>
          <p:cNvSpPr/>
          <p:nvPr/>
        </p:nvSpPr>
        <p:spPr bwMode="auto">
          <a:xfrm rot="10800000">
            <a:off x="13004800" y="12750800"/>
            <a:ext cx="2971800" cy="3403600"/>
          </a:xfrm>
          <a:prstGeom prst="bentUpArrow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43894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5" name="Down Arrow 94"/>
          <p:cNvSpPr/>
          <p:nvPr/>
        </p:nvSpPr>
        <p:spPr bwMode="auto">
          <a:xfrm>
            <a:off x="15595600" y="24028400"/>
            <a:ext cx="787400" cy="838200"/>
          </a:xfrm>
          <a:prstGeom prst="downArrow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43894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9" name="Down Arrow 98"/>
          <p:cNvSpPr/>
          <p:nvPr/>
        </p:nvSpPr>
        <p:spPr bwMode="auto">
          <a:xfrm>
            <a:off x="15646400" y="26568400"/>
            <a:ext cx="787400" cy="863600"/>
          </a:xfrm>
          <a:prstGeom prst="downArrow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43894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2" name="Down Arrow 101"/>
          <p:cNvSpPr/>
          <p:nvPr/>
        </p:nvSpPr>
        <p:spPr bwMode="auto">
          <a:xfrm>
            <a:off x="15646400" y="29108400"/>
            <a:ext cx="787400" cy="863600"/>
          </a:xfrm>
          <a:prstGeom prst="downArrow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43894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126200" y="18063993"/>
            <a:ext cx="1701800" cy="2840206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8168600" y="11125200"/>
            <a:ext cx="4013200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err="1" smtClean="0"/>
              <a:t>Coupling</a:t>
            </a:r>
            <a:r>
              <a:rPr lang="it-IT" sz="2800" dirty="0" smtClean="0"/>
              <a:t> </a:t>
            </a:r>
            <a:r>
              <a:rPr lang="it-IT" sz="2800" dirty="0" err="1" smtClean="0"/>
              <a:t>Feature</a:t>
            </a:r>
            <a:r>
              <a:rPr lang="it-IT" sz="2800" dirty="0" smtClean="0"/>
              <a:t>:</a:t>
            </a:r>
          </a:p>
          <a:p>
            <a:r>
              <a:rPr lang="it-IT" sz="2800" dirty="0" smtClean="0"/>
              <a:t>(</a:t>
            </a:r>
            <a:r>
              <a:rPr lang="it-IT" sz="2800" dirty="0"/>
              <a:t>'</a:t>
            </a:r>
            <a:r>
              <a:rPr lang="it-IT" sz="2800" dirty="0" err="1"/>
              <a:t>int</a:t>
            </a:r>
            <a:r>
              <a:rPr lang="it-IT" sz="2800" dirty="0"/>
              <a:t>', '</a:t>
            </a:r>
            <a:r>
              <a:rPr lang="it-IT" sz="2800" dirty="0" err="1"/>
              <a:t>c:unary</a:t>
            </a:r>
            <a:r>
              <a:rPr lang="it-IT" sz="2800" dirty="0" smtClean="0"/>
              <a:t>-’)</a:t>
            </a:r>
          </a:p>
          <a:p>
            <a:r>
              <a:rPr lang="it-IT" sz="2800" dirty="0" smtClean="0"/>
              <a:t>(</a:t>
            </a:r>
            <a:r>
              <a:rPr lang="it-IT" sz="2800" dirty="0"/>
              <a:t>'</a:t>
            </a:r>
            <a:r>
              <a:rPr lang="it-IT" sz="2800" dirty="0" err="1"/>
              <a:t>int</a:t>
            </a:r>
            <a:r>
              <a:rPr lang="it-IT" sz="2800" dirty="0"/>
              <a:t>', 'c:</a:t>
            </a:r>
            <a:r>
              <a:rPr lang="it-IT" sz="2800" dirty="0" smtClean="0"/>
              <a:t>/’)</a:t>
            </a:r>
          </a:p>
          <a:p>
            <a:r>
              <a:rPr lang="it-IT" sz="2800" dirty="0" smtClean="0"/>
              <a:t>(</a:t>
            </a:r>
            <a:r>
              <a:rPr lang="it-IT" sz="2800" dirty="0"/>
              <a:t>'</a:t>
            </a:r>
            <a:r>
              <a:rPr lang="it-IT" sz="2800" dirty="0" err="1"/>
              <a:t>int</a:t>
            </a:r>
            <a:r>
              <a:rPr lang="it-IT" sz="2800" dirty="0"/>
              <a:t>*', 'c:</a:t>
            </a:r>
            <a:r>
              <a:rPr lang="it-IT" sz="2800" dirty="0" smtClean="0"/>
              <a:t>+’)</a:t>
            </a:r>
          </a:p>
          <a:p>
            <a:r>
              <a:rPr lang="it-IT" sz="2800" dirty="0" smtClean="0"/>
              <a:t>(</a:t>
            </a:r>
            <a:r>
              <a:rPr lang="it-IT" sz="2800" dirty="0"/>
              <a:t>'</a:t>
            </a:r>
            <a:r>
              <a:rPr lang="it-IT" sz="2800" dirty="0" err="1"/>
              <a:t>int</a:t>
            </a:r>
            <a:r>
              <a:rPr lang="it-IT" sz="2800" dirty="0"/>
              <a:t>', 'c:</a:t>
            </a:r>
            <a:r>
              <a:rPr lang="it-IT" sz="2800" dirty="0" smtClean="0"/>
              <a:t>+’)</a:t>
            </a:r>
          </a:p>
          <a:p>
            <a:r>
              <a:rPr lang="it-IT" sz="2800" dirty="0" smtClean="0"/>
              <a:t>(</a:t>
            </a:r>
            <a:r>
              <a:rPr lang="it-IT" sz="2800" dirty="0"/>
              <a:t>'</a:t>
            </a:r>
            <a:r>
              <a:rPr lang="it-IT" sz="2800" dirty="0" err="1"/>
              <a:t>int</a:t>
            </a:r>
            <a:r>
              <a:rPr lang="it-IT" sz="2800" dirty="0"/>
              <a:t>', 'c:</a:t>
            </a:r>
            <a:r>
              <a:rPr lang="it-IT" sz="2800" dirty="0" smtClean="0"/>
              <a:t>-’)</a:t>
            </a:r>
          </a:p>
          <a:p>
            <a:r>
              <a:rPr lang="it-IT" sz="2800" dirty="0" smtClean="0"/>
              <a:t>(</a:t>
            </a:r>
            <a:r>
              <a:rPr lang="it-IT" sz="2800" dirty="0"/>
              <a:t>'</a:t>
            </a:r>
            <a:r>
              <a:rPr lang="it-IT" sz="2800" dirty="0" err="1"/>
              <a:t>int</a:t>
            </a:r>
            <a:r>
              <a:rPr lang="it-IT" sz="2800" dirty="0"/>
              <a:t>', 'c:=</a:t>
            </a:r>
            <a:r>
              <a:rPr lang="it-IT" sz="2800" dirty="0" smtClean="0"/>
              <a:t>=’)</a:t>
            </a:r>
            <a:endParaRPr lang="en-US" sz="2800" dirty="0"/>
          </a:p>
        </p:txBody>
      </p:sp>
      <p:sp>
        <p:nvSpPr>
          <p:cNvPr id="104" name="TextBox 103"/>
          <p:cNvSpPr txBox="1"/>
          <p:nvPr/>
        </p:nvSpPr>
        <p:spPr>
          <a:xfrm>
            <a:off x="27609800" y="14655800"/>
            <a:ext cx="4749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Skeleton Feature:</a:t>
            </a:r>
          </a:p>
          <a:p>
            <a:r>
              <a:rPr lang="en-US" sz="2800" dirty="0" smtClean="0"/>
              <a:t>(</a:t>
            </a:r>
            <a:r>
              <a:rPr lang="en-US" sz="2800" dirty="0" err="1"/>
              <a:t>seq</a:t>
            </a:r>
            <a:r>
              <a:rPr lang="en-US" sz="2800" dirty="0"/>
              <a:t> (loop (</a:t>
            </a:r>
            <a:r>
              <a:rPr lang="en-US" sz="2800" dirty="0" err="1"/>
              <a:t>seq</a:t>
            </a:r>
            <a:r>
              <a:rPr lang="en-US" sz="2800" dirty="0"/>
              <a:t> (</a:t>
            </a:r>
            <a:r>
              <a:rPr lang="en-US" sz="2800" dirty="0" err="1"/>
              <a:t>cond</a:t>
            </a:r>
            <a:r>
              <a:rPr lang="en-US" sz="2800" dirty="0"/>
              <a:t> ()))))</a:t>
            </a:r>
          </a:p>
        </p:txBody>
      </p:sp>
      <p:pic>
        <p:nvPicPr>
          <p:cNvPr id="108" name="Picture 107" descr="fix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9916" y="25908001"/>
            <a:ext cx="6252684" cy="6067792"/>
          </a:xfrm>
          <a:prstGeom prst="rect">
            <a:avLst/>
          </a:prstGeom>
        </p:spPr>
      </p:pic>
      <p:sp>
        <p:nvSpPr>
          <p:cNvPr id="111" name="Text Placeholder 463"/>
          <p:cNvSpPr txBox="1">
            <a:spLocks/>
          </p:cNvSpPr>
          <p:nvPr/>
        </p:nvSpPr>
        <p:spPr>
          <a:xfrm>
            <a:off x="18338801" y="30513149"/>
            <a:ext cx="3784599" cy="855851"/>
          </a:xfrm>
          <a:prstGeom prst="rect">
            <a:avLst/>
          </a:prstGeom>
        </p:spPr>
        <p:txBody>
          <a:bodyPr lIns="91431" tIns="45716" rIns="91431" bIns="45716"/>
          <a:lstStyle>
            <a:lvl1pPr marL="1646238" indent="-1646238" algn="l" defTabSz="4389438" rtl="0" fontAlgn="base">
              <a:spcBef>
                <a:spcPct val="20000"/>
              </a:spcBef>
              <a:spcAft>
                <a:spcPct val="0"/>
              </a:spcAft>
              <a:buChar char="•"/>
              <a:defRPr sz="15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5525" indent="-1371600" algn="l" defTabSz="4389438" rtl="0" fontAlgn="base">
              <a:spcBef>
                <a:spcPct val="20000"/>
              </a:spcBef>
              <a:spcAft>
                <a:spcPct val="0"/>
              </a:spcAft>
              <a:buChar char="–"/>
              <a:defRPr sz="13400">
                <a:solidFill>
                  <a:schemeClr val="tx1"/>
                </a:solidFill>
                <a:latin typeface="+mn-lt"/>
              </a:defRPr>
            </a:lvl2pPr>
            <a:lvl3pPr marL="5486400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•"/>
              <a:defRPr sz="11500">
                <a:solidFill>
                  <a:schemeClr val="tx1"/>
                </a:solidFill>
                <a:latin typeface="+mn-lt"/>
              </a:defRPr>
            </a:lvl3pPr>
            <a:lvl4pPr marL="7680325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–"/>
              <a:defRPr sz="9600">
                <a:solidFill>
                  <a:schemeClr val="tx1"/>
                </a:solidFill>
                <a:latin typeface="+mn-lt"/>
              </a:defRPr>
            </a:lvl4pPr>
            <a:lvl5pPr marL="9875838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»"/>
              <a:defRPr sz="9600">
                <a:solidFill>
                  <a:schemeClr val="tx1"/>
                </a:solidFill>
                <a:latin typeface="+mn-lt"/>
              </a:defRPr>
            </a:lvl5pPr>
            <a:lvl6pPr marL="10333038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»"/>
              <a:defRPr sz="9600">
                <a:solidFill>
                  <a:schemeClr val="tx1"/>
                </a:solidFill>
                <a:latin typeface="+mn-lt"/>
              </a:defRPr>
            </a:lvl6pPr>
            <a:lvl7pPr marL="10790238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»"/>
              <a:defRPr sz="9600">
                <a:solidFill>
                  <a:schemeClr val="tx1"/>
                </a:solidFill>
                <a:latin typeface="+mn-lt"/>
              </a:defRPr>
            </a:lvl7pPr>
            <a:lvl8pPr marL="11247438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»"/>
              <a:defRPr sz="9600">
                <a:solidFill>
                  <a:schemeClr val="tx1"/>
                </a:solidFill>
                <a:latin typeface="+mn-lt"/>
              </a:defRPr>
            </a:lvl8pPr>
            <a:lvl9pPr marL="11704638" indent="-1096963" algn="l" defTabSz="4389438" rtl="0" fontAlgn="base">
              <a:spcBef>
                <a:spcPct val="20000"/>
              </a:spcBef>
              <a:spcAft>
                <a:spcPct val="0"/>
              </a:spcAft>
              <a:buChar char="»"/>
              <a:defRPr sz="9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dirty="0" smtClean="0"/>
              <a:t>Less than 1 minute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Custom 2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FFFFFF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43894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8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43894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8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4493</TotalTime>
  <Words>286</Words>
  <Application>Microsoft Macintosh PowerPoint</Application>
  <PresentationFormat>Custom</PresentationFormat>
  <Paragraphs>56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Default Design</vt:lpstr>
      <vt:lpstr>PowerPoint Presentation</vt:lpstr>
    </vt:vector>
  </TitlesOfParts>
  <Company>MegaPrint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36x48 Horizontal Poster</dc:title>
  <dc:creator>Ethan Shulda</dc:creator>
  <dc:description>©MegaPrint Inc. 2009</dc:description>
  <cp:lastModifiedBy>Yanxin</cp:lastModifiedBy>
  <cp:revision>156</cp:revision>
  <cp:lastPrinted>2011-03-08T18:07:35Z</cp:lastPrinted>
  <dcterms:created xsi:type="dcterms:W3CDTF">2008-12-04T00:20:37Z</dcterms:created>
  <dcterms:modified xsi:type="dcterms:W3CDTF">2015-07-15T12:23:53Z</dcterms:modified>
  <cp:category>Research Poster</cp:category>
</cp:coreProperties>
</file>