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72" r:id="rId3"/>
    <p:sldId id="341" r:id="rId4"/>
    <p:sldId id="342" r:id="rId5"/>
    <p:sldId id="275" r:id="rId6"/>
    <p:sldId id="276" r:id="rId7"/>
    <p:sldId id="279" r:id="rId8"/>
    <p:sldId id="278" r:id="rId9"/>
    <p:sldId id="290" r:id="rId10"/>
    <p:sldId id="304" r:id="rId11"/>
    <p:sldId id="305" r:id="rId12"/>
    <p:sldId id="328" r:id="rId13"/>
    <p:sldId id="329" r:id="rId14"/>
    <p:sldId id="343" r:id="rId15"/>
    <p:sldId id="345" r:id="rId16"/>
    <p:sldId id="317" r:id="rId17"/>
    <p:sldId id="316" r:id="rId18"/>
    <p:sldId id="339" r:id="rId19"/>
    <p:sldId id="310" r:id="rId20"/>
    <p:sldId id="311" r:id="rId21"/>
    <p:sldId id="312" r:id="rId22"/>
    <p:sldId id="313" r:id="rId23"/>
    <p:sldId id="314" r:id="rId24"/>
    <p:sldId id="315" r:id="rId25"/>
    <p:sldId id="340" r:id="rId26"/>
    <p:sldId id="344" r:id="rId27"/>
    <p:sldId id="318" r:id="rId28"/>
    <p:sldId id="327" r:id="rId29"/>
    <p:sldId id="346" r:id="rId30"/>
    <p:sldId id="321" r:id="rId31"/>
    <p:sldId id="348" r:id="rId32"/>
    <p:sldId id="331" r:id="rId33"/>
    <p:sldId id="322" r:id="rId34"/>
    <p:sldId id="330" r:id="rId35"/>
    <p:sldId id="334" r:id="rId36"/>
    <p:sldId id="336" r:id="rId37"/>
    <p:sldId id="337" r:id="rId38"/>
    <p:sldId id="338" r:id="rId39"/>
    <p:sldId id="323" r:id="rId40"/>
    <p:sldId id="347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 autoAdjust="0"/>
    <p:restoredTop sz="94617" autoAdjust="0"/>
  </p:normalViewPr>
  <p:slideViewPr>
    <p:cSldViewPr snapToGrid="0" snapToObjects="1">
      <p:cViewPr varScale="1">
        <p:scale>
          <a:sx n="142" d="100"/>
          <a:sy n="142" d="100"/>
        </p:scale>
        <p:origin x="-14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handoutMaster" Target="handoutMasters/handout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9DBE6-FB22-F74D-BC9C-030280F35C03}" type="datetimeFigureOut">
              <a:rPr lang="en-US" smtClean="0"/>
              <a:t>12/9/14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8C9A7-6ED0-3D41-80CC-FE23FE3F6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387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B2C05F-C234-BF41-A008-ACF94F214338}" type="datetimeFigureOut">
              <a:rPr lang="en-US" smtClean="0"/>
              <a:t>12/9/14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9F1E4-5821-6A47-9C53-DC0F1E995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5217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9F1E4-5821-6A47-9C53-DC0F1E9950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54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students knows that their own peer grading efforts are being examined and they can evaluate other peer grading efforts, do these tend to motivate the students to do a better job when grading assignments?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9F1E4-5821-6A47-9C53-DC0F1E99500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932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420F6-72A7-9848-B09C-4FC20519F10B}" type="datetime1">
              <a:rPr lang="en-US" smtClean="0"/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952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1F02-129C-1E4C-AF23-BD23FB06B7EB}" type="datetime1">
              <a:rPr lang="en-US" smtClean="0"/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0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A7C0-FDFD-2049-83BC-95404E5BB413}" type="datetime1">
              <a:rPr lang="en-US" smtClean="0"/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38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33EC-470F-9242-A54A-EBCABAEE48C8}" type="datetime1">
              <a:rPr lang="en-US" smtClean="0"/>
              <a:t>12/9/14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53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43790-34D2-0542-A094-906607988276}" type="datetime1">
              <a:rPr lang="en-US" smtClean="0"/>
              <a:t>12/9/14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426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5A4E-4A07-7642-B22E-FCC26FC411C8}" type="datetime1">
              <a:rPr lang="en-US" smtClean="0"/>
              <a:t>12/9/14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789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3AF9-4DEA-1E4E-AB3B-5DFE04184FD4}" type="datetime1">
              <a:rPr lang="en-US" smtClean="0"/>
              <a:t>12/9/14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724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F8B2D-771E-4E4D-9D4F-E9383BE3151E}" type="datetime1">
              <a:rPr lang="en-US" smtClean="0"/>
              <a:t>12/9/14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44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4D2A-5B34-AA44-9177-08A7D49B36D4}" type="datetime1">
              <a:rPr lang="en-US" smtClean="0"/>
              <a:t>12/9/14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76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6E25-F25C-6A4E-81D2-35284B4E65AE}" type="datetime1">
              <a:rPr lang="en-US" smtClean="0"/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08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E055A-7FE3-A44D-B349-B994D4790FE6}" type="datetime1">
              <a:rPr lang="en-US" smtClean="0"/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02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27356-0F05-BC4C-8724-EA740300F220}" type="datetime1">
              <a:rPr lang="en-US" smtClean="0"/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C1CAB-5440-C344-A63D-112C1EDA9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7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8518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Improving Peer Evaluation Quality in MOOCs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07042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Yanxin</a:t>
            </a:r>
            <a:r>
              <a:rPr lang="en-US" sz="2800" dirty="0" smtClean="0"/>
              <a:t> Lu</a:t>
            </a:r>
          </a:p>
          <a:p>
            <a:r>
              <a:rPr lang="en-US" sz="2800" dirty="0" smtClean="0"/>
              <a:t>December 2014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91547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Motivations and Problems</a:t>
            </a:r>
          </a:p>
          <a:p>
            <a:r>
              <a:rPr lang="en-US" dirty="0" smtClean="0"/>
              <a:t>Experiment</a:t>
            </a:r>
          </a:p>
          <a:p>
            <a:r>
              <a:rPr lang="en-US" dirty="0" smtClean="0"/>
              <a:t>Statistical Analysis</a:t>
            </a:r>
          </a:p>
          <a:p>
            <a:r>
              <a:rPr lang="en-US" dirty="0" smtClean="0"/>
              <a:t>Results</a:t>
            </a:r>
          </a:p>
          <a:p>
            <a:r>
              <a:rPr lang="en-US" dirty="0" smtClean="0"/>
              <a:t>Conclusion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77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Motivations and Problems</a:t>
            </a:r>
          </a:p>
          <a:p>
            <a:r>
              <a:rPr lang="en-US" dirty="0" smtClean="0"/>
              <a:t>Experiment</a:t>
            </a:r>
          </a:p>
          <a:p>
            <a:r>
              <a:rPr lang="en-US" dirty="0" smtClean="0"/>
              <a:t>Statistical Analysis</a:t>
            </a:r>
          </a:p>
          <a:p>
            <a:r>
              <a:rPr lang="en-US" dirty="0" smtClean="0"/>
              <a:t>Results</a:t>
            </a:r>
          </a:p>
          <a:p>
            <a:r>
              <a:rPr lang="en-US" dirty="0" smtClean="0"/>
              <a:t>Conclusion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00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MOOC?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541653"/>
            <a:ext cx="34961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http://teacher4online.files.wordpress.com/2013/01/participants-in-</a:t>
            </a:r>
            <a:r>
              <a:rPr lang="en-US" sz="800" dirty="0" err="1">
                <a:solidFill>
                  <a:schemeClr val="bg1">
                    <a:lumMod val="65000"/>
                  </a:schemeClr>
                </a:solidFill>
              </a:rPr>
              <a:t>etmooc.jpg</a:t>
            </a:r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285" y="1260533"/>
            <a:ext cx="7608959" cy="491183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48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Intro to Interactive Programming in Python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541653"/>
            <a:ext cx="2377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https://</a:t>
            </a:r>
            <a:r>
              <a:rPr lang="en-US" sz="800" dirty="0" err="1">
                <a:solidFill>
                  <a:schemeClr val="bg1">
                    <a:lumMod val="65000"/>
                  </a:schemeClr>
                </a:solidFill>
              </a:rPr>
              <a:t>www.coursera.org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/course/</a:t>
            </a:r>
            <a:r>
              <a:rPr lang="en-US" sz="800" dirty="0" err="1">
                <a:solidFill>
                  <a:schemeClr val="bg1">
                    <a:lumMod val="65000"/>
                  </a:schemeClr>
                </a:solidFill>
              </a:rPr>
              <a:t>interactivepython</a:t>
            </a:r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136" y="1659228"/>
            <a:ext cx="5842000" cy="32893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18082" y="5724317"/>
            <a:ext cx="4862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120,000 enrolled and 7,500 completed the course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918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Stopwatch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 descr="stopwatch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693" y="1280078"/>
            <a:ext cx="6779015" cy="481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47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541653"/>
            <a:ext cx="51873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http://2.bp.blogspot.com/-I6RlqEzxbM4/</a:t>
            </a:r>
            <a:r>
              <a:rPr lang="en-US" sz="800" dirty="0" err="1">
                <a:solidFill>
                  <a:schemeClr val="bg1">
                    <a:lumMod val="65000"/>
                  </a:schemeClr>
                </a:solidFill>
              </a:rPr>
              <a:t>UriqzFrughI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/AAAAAAAACEM/bXeBfE4NRXE/s1600/</a:t>
            </a:r>
            <a:r>
              <a:rPr lang="en-US" sz="800" dirty="0" err="1">
                <a:solidFill>
                  <a:schemeClr val="bg1">
                    <a:lumMod val="65000"/>
                  </a:schemeClr>
                </a:solidFill>
              </a:rPr>
              <a:t>python_memory_game.png</a:t>
            </a:r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49" y="2047841"/>
            <a:ext cx="8458714" cy="200317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61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 Rubric for Stopwatch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 </a:t>
            </a:r>
            <a:r>
              <a:rPr lang="en-US" dirty="0" err="1"/>
              <a:t>pt</a:t>
            </a:r>
            <a:r>
              <a:rPr lang="en-US" dirty="0"/>
              <a:t> - The program successfully opens a frame with the stopwatch stopped</a:t>
            </a:r>
            <a:r>
              <a:rPr lang="en-US" dirty="0" smtClean="0"/>
              <a:t>.</a:t>
            </a:r>
          </a:p>
          <a:p>
            <a:r>
              <a:rPr lang="en-US" dirty="0"/>
              <a:t>2 </a:t>
            </a:r>
            <a:r>
              <a:rPr lang="en-US" dirty="0" err="1"/>
              <a:t>pts</a:t>
            </a:r>
            <a:r>
              <a:rPr lang="en-US" dirty="0"/>
              <a:t> - The program correctly draws the number of successful stops at a whole second versus the total number of stops. Give one point for each number displayed.  If the score is correctly reported as a percentage instead, give only one point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583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Grading</a:t>
            </a:r>
            <a:endParaRPr lang="en-US" dirty="0"/>
          </a:p>
        </p:txBody>
      </p:sp>
      <p:pic>
        <p:nvPicPr>
          <p:cNvPr id="1027" name="Picture 3" descr="D:\home\desktop\136793459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62135" y="4787154"/>
            <a:ext cx="515223" cy="148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home\desktop\136793459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07817" y="2698377"/>
            <a:ext cx="515223" cy="148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home\desktop\136793459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79970" y="1912287"/>
            <a:ext cx="515223" cy="148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home\desktop\136793459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97651" y="1333128"/>
            <a:ext cx="515223" cy="148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home\desktop\136793459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34146" y="1817221"/>
            <a:ext cx="515223" cy="148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home\desktop\136793459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83442" y="2698377"/>
            <a:ext cx="515223" cy="148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54186" y="413889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08931" y="344226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  <a:endParaRPr lang="en-US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4318060" y="29356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  <a:endParaRPr lang="en-US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3148660" y="344226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24565" y="424787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00276" y="4323559"/>
            <a:ext cx="1038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Score = 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410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is </a:t>
            </a:r>
            <a:r>
              <a:rPr lang="en-US" dirty="0" smtClean="0"/>
              <a:t>Highly Variable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Lack of effort</a:t>
            </a:r>
          </a:p>
          <a:p>
            <a:r>
              <a:rPr lang="en-US" dirty="0" smtClean="0"/>
              <a:t>Small bugs require more effort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49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web application where students can</a:t>
            </a:r>
          </a:p>
          <a:p>
            <a:pPr lvl="1"/>
            <a:r>
              <a:rPr lang="en-US" dirty="0" smtClean="0"/>
              <a:t>Look at other peer evaluations</a:t>
            </a:r>
          </a:p>
          <a:p>
            <a:pPr lvl="1"/>
            <a:r>
              <a:rPr lang="en-US" dirty="0" smtClean="0"/>
              <a:t>Grade other peer evaluations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864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Grading evaluation has the strongest effect</a:t>
            </a:r>
          </a:p>
          <a:p>
            <a:r>
              <a:rPr lang="en-US" dirty="0"/>
              <a:t>T</a:t>
            </a:r>
            <a:r>
              <a:rPr lang="en-US" dirty="0" smtClean="0"/>
              <a:t>he knowledge that one’s own peer evaluation will be examined does not</a:t>
            </a:r>
            <a:endParaRPr lang="en-US" dirty="0"/>
          </a:p>
          <a:p>
            <a:r>
              <a:rPr lang="en-US" dirty="0" smtClean="0"/>
              <a:t>We found a strong effect on peer evaluation quality simply because students know that they are going to be studied using a software that is supposed to help with peer grading.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88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Motivations and Problems</a:t>
            </a:r>
          </a:p>
          <a:p>
            <a:r>
              <a:rPr lang="en-US" u="sng" dirty="0" smtClean="0"/>
              <a:t>Experiment</a:t>
            </a:r>
          </a:p>
          <a:p>
            <a:r>
              <a:rPr lang="en-US" dirty="0" smtClean="0"/>
              <a:t>Statistical Analysis</a:t>
            </a:r>
          </a:p>
          <a:p>
            <a:r>
              <a:rPr lang="en-US" dirty="0" smtClean="0"/>
              <a:t>Results</a:t>
            </a:r>
          </a:p>
          <a:p>
            <a:r>
              <a:rPr lang="en-US" dirty="0" smtClean="0"/>
              <a:t>Conclusion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60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956822" y="1601662"/>
            <a:ext cx="3222556" cy="8222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Sign up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307650" y="2676516"/>
            <a:ext cx="629372" cy="67538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956822" y="3551855"/>
            <a:ext cx="3222556" cy="8222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Stopwatch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307650" y="4617764"/>
            <a:ext cx="629372" cy="67538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956822" y="5421550"/>
            <a:ext cx="3222556" cy="8222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Memory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363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59523" cy="4525963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 smtClean="0"/>
              <a:t>Before Stopwatch</a:t>
            </a:r>
          </a:p>
          <a:p>
            <a:r>
              <a:rPr lang="en-US" dirty="0" smtClean="0"/>
              <a:t>Web consent form</a:t>
            </a:r>
          </a:p>
          <a:p>
            <a:pPr lvl="1"/>
            <a:r>
              <a:rPr lang="en-US" dirty="0" smtClean="0"/>
              <a:t>Three groups</a:t>
            </a:r>
          </a:p>
          <a:p>
            <a:pPr lvl="1"/>
            <a:r>
              <a:rPr lang="en-US" dirty="0" smtClean="0"/>
              <a:t>Prize</a:t>
            </a:r>
          </a:p>
          <a:p>
            <a:pPr lvl="1"/>
            <a:r>
              <a:rPr lang="en-US" dirty="0" smtClean="0"/>
              <a:t>Nothing about specific study goals</a:t>
            </a:r>
          </a:p>
          <a:p>
            <a:pPr lvl="1"/>
            <a:r>
              <a:rPr lang="en-US" dirty="0" smtClean="0"/>
              <a:t>Nothing about what was being measured</a:t>
            </a:r>
          </a:p>
          <a:p>
            <a:r>
              <a:rPr lang="en-US" dirty="0" smtClean="0"/>
              <a:t>3,015 students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59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59523" cy="4525963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 smtClean="0"/>
              <a:t>Three groups (randomly partitioned)</a:t>
            </a:r>
          </a:p>
          <a:p>
            <a:pPr lvl="1"/>
            <a:r>
              <a:rPr lang="en-US" dirty="0" smtClean="0"/>
              <a:t>G1 : Full treatment, grading + viewing</a:t>
            </a:r>
          </a:p>
          <a:p>
            <a:pPr lvl="1"/>
            <a:r>
              <a:rPr lang="en-US" dirty="0" smtClean="0"/>
              <a:t>G2 : Only viewing</a:t>
            </a:r>
          </a:p>
          <a:p>
            <a:pPr lvl="1"/>
            <a:r>
              <a:rPr lang="en-US" dirty="0" smtClean="0"/>
              <a:t>G3 : Control group</a:t>
            </a:r>
            <a:endParaRPr lang="en-US" dirty="0"/>
          </a:p>
          <a:p>
            <a:r>
              <a:rPr lang="en-US" dirty="0" smtClean="0"/>
              <a:t>Size</a:t>
            </a:r>
          </a:p>
          <a:p>
            <a:pPr lvl="1"/>
            <a:r>
              <a:rPr lang="en-US" dirty="0" smtClean="0"/>
              <a:t>G1 : G2 : G3 = 8 : 1 : 1</a:t>
            </a:r>
          </a:p>
          <a:p>
            <a:pPr lvl="1"/>
            <a:r>
              <a:rPr lang="en-US" dirty="0" smtClean="0"/>
              <a:t>Make sure we have enough graded evaluations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24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487940" y="1601662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Submission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838768" y="2294101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18000" cy="4525963"/>
          </a:xfrm>
        </p:spPr>
        <p:txBody>
          <a:bodyPr/>
          <a:lstStyle/>
          <a:p>
            <a:r>
              <a:rPr lang="en-US" dirty="0" smtClean="0"/>
              <a:t>Stopwatch</a:t>
            </a:r>
          </a:p>
          <a:p>
            <a:pPr lvl="1"/>
            <a:r>
              <a:rPr lang="en-US" dirty="0" smtClean="0"/>
              <a:t>Fourth week</a:t>
            </a:r>
          </a:p>
          <a:p>
            <a:r>
              <a:rPr lang="en-US" dirty="0" smtClean="0"/>
              <a:t>Memory</a:t>
            </a:r>
          </a:p>
          <a:p>
            <a:pPr lvl="1"/>
            <a:r>
              <a:rPr lang="en-US" dirty="0" smtClean="0"/>
              <a:t>Sixth week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7940" y="5286157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Viewing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87940" y="4087874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Grading Evaluation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87940" y="2870766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Evaluation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6857526" y="3522266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6857526" y="4738478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5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487940" y="1601662"/>
            <a:ext cx="3222556" cy="5677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Submission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838768" y="2294101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18000" cy="4525963"/>
          </a:xfrm>
        </p:spPr>
        <p:txBody>
          <a:bodyPr/>
          <a:lstStyle/>
          <a:p>
            <a:r>
              <a:rPr lang="en-US" dirty="0" smtClean="0"/>
              <a:t>Submit programs before the deadline</a:t>
            </a:r>
          </a:p>
          <a:p>
            <a:r>
              <a:rPr lang="en-US" dirty="0" smtClean="0"/>
              <a:t>Submit through a special link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7940" y="5286157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Viewing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87940" y="4087874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Grading Evaluation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87940" y="2870766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Evaluation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6857526" y="3522266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6857526" y="4738478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19</a:t>
            </a:fld>
            <a:endParaRPr lang="en-US"/>
          </a:p>
        </p:txBody>
      </p:sp>
      <p:sp>
        <p:nvSpPr>
          <p:cNvPr id="4" name="Rectangular Callout 3"/>
          <p:cNvSpPr/>
          <p:nvPr/>
        </p:nvSpPr>
        <p:spPr>
          <a:xfrm>
            <a:off x="7421404" y="965792"/>
            <a:ext cx="1189537" cy="492576"/>
          </a:xfrm>
          <a:prstGeom prst="wedge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G1, G2 ,G3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721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180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Evaluate multiple submissions</a:t>
            </a:r>
          </a:p>
          <a:p>
            <a:pPr lvl="1"/>
            <a:r>
              <a:rPr lang="en-US" dirty="0" smtClean="0"/>
              <a:t>1 self evaluation</a:t>
            </a:r>
          </a:p>
          <a:p>
            <a:pPr lvl="1"/>
            <a:r>
              <a:rPr lang="en-US" dirty="0" smtClean="0"/>
              <a:t>5 peer evaluations</a:t>
            </a:r>
          </a:p>
          <a:p>
            <a:r>
              <a:rPr lang="en-US" dirty="0" smtClean="0"/>
              <a:t>Per rubric item</a:t>
            </a:r>
          </a:p>
          <a:p>
            <a:pPr lvl="1"/>
            <a:r>
              <a:rPr lang="en-US" dirty="0" smtClean="0"/>
              <a:t>Score</a:t>
            </a:r>
          </a:p>
          <a:p>
            <a:pPr lvl="1"/>
            <a:r>
              <a:rPr lang="en-US" dirty="0" smtClean="0"/>
              <a:t>Optional comment</a:t>
            </a:r>
          </a:p>
          <a:p>
            <a:r>
              <a:rPr lang="en-US" dirty="0" smtClean="0"/>
              <a:t>Students see the score of their programs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5487940" y="1601662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Submission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6838768" y="2294101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87940" y="5286157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Viewing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87940" y="4087874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Grading Evaluation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87940" y="2870766"/>
            <a:ext cx="3222556" cy="5677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Evaluation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6857526" y="3522266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857526" y="4738478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20</a:t>
            </a:fld>
            <a:endParaRPr lang="en-US"/>
          </a:p>
        </p:txBody>
      </p:sp>
      <p:sp>
        <p:nvSpPr>
          <p:cNvPr id="18" name="Rectangular Callout 17"/>
          <p:cNvSpPr/>
          <p:nvPr/>
        </p:nvSpPr>
        <p:spPr>
          <a:xfrm>
            <a:off x="7421404" y="2294101"/>
            <a:ext cx="1189537" cy="492576"/>
          </a:xfrm>
          <a:prstGeom prst="wedge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G1, G2 ,G3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867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180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web application</a:t>
            </a:r>
          </a:p>
          <a:p>
            <a:r>
              <a:rPr lang="en-US" dirty="0" smtClean="0"/>
              <a:t>Per evaluation × rubric item</a:t>
            </a:r>
          </a:p>
          <a:p>
            <a:pPr lvl="1"/>
            <a:r>
              <a:rPr lang="en-US" dirty="0" smtClean="0"/>
              <a:t>Good</a:t>
            </a:r>
          </a:p>
          <a:p>
            <a:pPr lvl="1"/>
            <a:r>
              <a:rPr lang="en-US" dirty="0" smtClean="0"/>
              <a:t>Neutral</a:t>
            </a:r>
          </a:p>
          <a:p>
            <a:pPr lvl="1"/>
            <a:r>
              <a:rPr lang="en-US" dirty="0" smtClean="0"/>
              <a:t>Bad</a:t>
            </a:r>
          </a:p>
          <a:p>
            <a:r>
              <a:rPr lang="en-US" dirty="0" smtClean="0"/>
              <a:t>Multiple Submissions</a:t>
            </a:r>
          </a:p>
          <a:p>
            <a:pPr lvl="1"/>
            <a:r>
              <a:rPr lang="en-US" dirty="0" smtClean="0"/>
              <a:t>Multiple evaluations per submission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5487940" y="1601662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Submission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6838768" y="2294101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87940" y="5286157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Viewing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87940" y="4087874"/>
            <a:ext cx="3222556" cy="5677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Grading Evaluation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87940" y="2870766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Evaluation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6857526" y="3522266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857526" y="4738478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21</a:t>
            </a:fld>
            <a:endParaRPr lang="en-US"/>
          </a:p>
        </p:txBody>
      </p:sp>
      <p:sp>
        <p:nvSpPr>
          <p:cNvPr id="18" name="Rectangular Callout 17"/>
          <p:cNvSpPr/>
          <p:nvPr/>
        </p:nvSpPr>
        <p:spPr>
          <a:xfrm>
            <a:off x="7421404" y="3522266"/>
            <a:ext cx="1189537" cy="492576"/>
          </a:xfrm>
          <a:prstGeom prst="wedge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G1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0398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18000" cy="4525963"/>
          </a:xfrm>
        </p:spPr>
        <p:txBody>
          <a:bodyPr/>
          <a:lstStyle/>
          <a:p>
            <a:r>
              <a:rPr lang="en-US" dirty="0" smtClean="0"/>
              <a:t>A web application</a:t>
            </a:r>
          </a:p>
          <a:p>
            <a:r>
              <a:rPr lang="en-US" dirty="0" smtClean="0"/>
              <a:t>Per evaluation × rubric item</a:t>
            </a:r>
          </a:p>
          <a:p>
            <a:pPr lvl="1"/>
            <a:r>
              <a:rPr lang="en-US" dirty="0" smtClean="0"/>
              <a:t>Good</a:t>
            </a:r>
          </a:p>
          <a:p>
            <a:pPr lvl="1"/>
            <a:r>
              <a:rPr lang="en-US" dirty="0" smtClean="0"/>
              <a:t>Neutral</a:t>
            </a:r>
          </a:p>
          <a:p>
            <a:pPr lvl="1"/>
            <a:r>
              <a:rPr lang="en-US" dirty="0" smtClean="0"/>
              <a:t>Bad</a:t>
            </a:r>
          </a:p>
          <a:p>
            <a:r>
              <a:rPr lang="en-US" dirty="0" smtClean="0"/>
              <a:t>Multiple Submissions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11" name="Picture 2" descr="D:\home\Dropbox\rank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54" y="1557539"/>
            <a:ext cx="4378104" cy="451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487940" y="1601662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Submission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6838768" y="2294101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87940" y="5286157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Viewing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87940" y="4087874"/>
            <a:ext cx="3222556" cy="5677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Grading Evaluation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87940" y="2870766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Evaluation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6857526" y="3522266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6857526" y="4738478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22</a:t>
            </a:fld>
            <a:endParaRPr lang="en-US"/>
          </a:p>
        </p:txBody>
      </p:sp>
      <p:sp>
        <p:nvSpPr>
          <p:cNvPr id="19" name="Rectangular Callout 18"/>
          <p:cNvSpPr/>
          <p:nvPr/>
        </p:nvSpPr>
        <p:spPr>
          <a:xfrm>
            <a:off x="7421404" y="3522266"/>
            <a:ext cx="1189537" cy="492576"/>
          </a:xfrm>
          <a:prstGeom prst="wedge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G1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286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18000" cy="4525963"/>
          </a:xfrm>
        </p:spPr>
        <p:txBody>
          <a:bodyPr/>
          <a:lstStyle/>
          <a:p>
            <a:r>
              <a:rPr lang="en-US" dirty="0" smtClean="0"/>
              <a:t>Per evaluation × rubric item</a:t>
            </a:r>
          </a:p>
          <a:p>
            <a:pPr lvl="1"/>
            <a:r>
              <a:rPr lang="en-US" dirty="0" smtClean="0"/>
              <a:t>Number of good</a:t>
            </a:r>
          </a:p>
          <a:p>
            <a:pPr lvl="1"/>
            <a:r>
              <a:rPr lang="en-US" dirty="0" smtClean="0"/>
              <a:t>Number of neutral</a:t>
            </a:r>
          </a:p>
          <a:p>
            <a:pPr lvl="1"/>
            <a:r>
              <a:rPr lang="en-US" dirty="0" smtClean="0"/>
              <a:t>Number of bad</a:t>
            </a:r>
          </a:p>
          <a:p>
            <a:r>
              <a:rPr lang="en-US" dirty="0" smtClean="0"/>
              <a:t>Their own evaluation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7940" y="1601662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Submission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6838768" y="2294101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87940" y="5286157"/>
            <a:ext cx="3222556" cy="5677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Viewing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87940" y="4087874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Grading Evaluation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87940" y="2870766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Evaluation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6857526" y="3522266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6857526" y="4738478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23</a:t>
            </a:fld>
            <a:endParaRPr lang="en-US"/>
          </a:p>
        </p:txBody>
      </p:sp>
      <p:sp>
        <p:nvSpPr>
          <p:cNvPr id="19" name="Rectangular Callout 18"/>
          <p:cNvSpPr/>
          <p:nvPr/>
        </p:nvSpPr>
        <p:spPr>
          <a:xfrm>
            <a:off x="7421404" y="4724883"/>
            <a:ext cx="1189537" cy="492576"/>
          </a:xfrm>
          <a:prstGeom prst="wedge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G1, G2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870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487940" y="1601662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Submission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6838768" y="2294101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87940" y="5286157"/>
            <a:ext cx="3222556" cy="5677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Viewing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87940" y="4087874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Grading Evaluation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87940" y="2870766"/>
            <a:ext cx="3222556" cy="5677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Evaluation Phase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6857526" y="3522266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6857526" y="4738478"/>
            <a:ext cx="483383" cy="4789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D:\home\Dropbox\ranking_res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611" y="1474424"/>
            <a:ext cx="3442741" cy="470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24</a:t>
            </a:fld>
            <a:endParaRPr lang="en-US"/>
          </a:p>
        </p:txBody>
      </p:sp>
      <p:sp>
        <p:nvSpPr>
          <p:cNvPr id="19" name="Rectangular Callout 18"/>
          <p:cNvSpPr/>
          <p:nvPr/>
        </p:nvSpPr>
        <p:spPr>
          <a:xfrm>
            <a:off x="7421404" y="4724883"/>
            <a:ext cx="1189537" cy="492576"/>
          </a:xfrm>
          <a:prstGeom prst="wedge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G1, G2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418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596712"/>
              </p:ext>
            </p:extLst>
          </p:nvPr>
        </p:nvGraphicFramePr>
        <p:xfrm>
          <a:off x="1010658" y="1417640"/>
          <a:ext cx="7083368" cy="40279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0842"/>
                <a:gridCol w="1770842"/>
                <a:gridCol w="1770842"/>
                <a:gridCol w="1770842"/>
              </a:tblGrid>
              <a:tr h="614338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Sign</a:t>
                      </a:r>
                      <a:r>
                        <a:rPr lang="en-US" sz="2400" baseline="0" dirty="0" smtClean="0"/>
                        <a:t> up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Stopwatch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Memory</a:t>
                      </a:r>
                      <a:endParaRPr lang="en-US" sz="2400" dirty="0"/>
                    </a:p>
                  </a:txBody>
                  <a:tcPr/>
                </a:tc>
              </a:tr>
              <a:tr h="4217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2,412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1,891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1,387</a:t>
                      </a:r>
                      <a:endParaRPr lang="en-US" sz="2400" dirty="0"/>
                    </a:p>
                  </a:txBody>
                  <a:tcPr/>
                </a:tc>
              </a:tr>
              <a:tr h="4217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244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192</a:t>
                      </a:r>
                      <a:endParaRPr lang="en-US" sz="2400" dirty="0"/>
                    </a:p>
                  </a:txBody>
                  <a:tcPr/>
                </a:tc>
              </a:tr>
              <a:tr h="4217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302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231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167</a:t>
                      </a:r>
                      <a:endParaRPr lang="en-US" sz="2400" dirty="0"/>
                    </a:p>
                  </a:txBody>
                  <a:tcPr/>
                </a:tc>
              </a:tr>
              <a:tr h="4217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Total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3,015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2,366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1,746</a:t>
                      </a:r>
                      <a:endParaRPr lang="en-US" sz="2400" dirty="0"/>
                    </a:p>
                  </a:txBody>
                  <a:tcPr/>
                </a:tc>
              </a:tr>
              <a:tr h="6464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Submissions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2979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2036</a:t>
                      </a:r>
                      <a:endParaRPr lang="en-US" sz="2400" dirty="0"/>
                    </a:p>
                  </a:txBody>
                  <a:tcPr/>
                </a:tc>
              </a:tr>
              <a:tr h="938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Graded Evaluations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 8000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 5830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57200" y="5509655"/>
            <a:ext cx="8229600" cy="616508"/>
          </a:xfrm>
        </p:spPr>
        <p:txBody>
          <a:bodyPr>
            <a:normAutofit/>
          </a:bodyPr>
          <a:lstStyle/>
          <a:p>
            <a:r>
              <a:rPr lang="en-US" dirty="0" smtClean="0"/>
              <a:t>Most evaluations are graded three times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540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Motivations and Problems</a:t>
            </a:r>
          </a:p>
          <a:p>
            <a:r>
              <a:rPr lang="en-US" dirty="0" smtClean="0"/>
              <a:t>Experiment</a:t>
            </a:r>
          </a:p>
          <a:p>
            <a:r>
              <a:rPr lang="en-US" u="sng" dirty="0" smtClean="0"/>
              <a:t>Statistical Analysis</a:t>
            </a:r>
          </a:p>
          <a:p>
            <a:r>
              <a:rPr lang="en-US" dirty="0" smtClean="0"/>
              <a:t>Results</a:t>
            </a:r>
          </a:p>
          <a:p>
            <a:r>
              <a:rPr lang="en-US" dirty="0" smtClean="0"/>
              <a:t>Conclusion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119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Whether G1 does a better job grading compared to G2, G3 or both</a:t>
            </a:r>
          </a:p>
          <a:p>
            <a:r>
              <a:rPr lang="en-US" dirty="0" smtClean="0"/>
              <a:t>Measuring the quality of students’ grading efforts</a:t>
            </a:r>
          </a:p>
          <a:p>
            <a:pPr lvl="1"/>
            <a:r>
              <a:rPr lang="en-US" dirty="0" smtClean="0"/>
              <a:t>Whether an evaluator grades correctly (score)</a:t>
            </a:r>
          </a:p>
          <a:p>
            <a:pPr lvl="1"/>
            <a:r>
              <a:rPr lang="en-US" dirty="0" smtClean="0"/>
              <a:t>How much time and effort taken in writing comments (comment length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Reject a set of null hypotheses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254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Bootstrapping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/>
              <a:t>A</a:t>
            </a:r>
            <a:r>
              <a:rPr lang="en-US" dirty="0" smtClean="0"/>
              <a:t> simulation-based </a:t>
            </a:r>
            <a:r>
              <a:rPr lang="en-US" dirty="0" smtClean="0"/>
              <a:t>method</a:t>
            </a:r>
            <a:endParaRPr lang="en-US" dirty="0" smtClean="0"/>
          </a:p>
          <a:p>
            <a:pPr lvl="1"/>
            <a:r>
              <a:rPr lang="en-US" dirty="0" smtClean="0"/>
              <a:t>Use resampling with replacement to simulate a very large number of data sets from collected data set for many times</a:t>
            </a:r>
          </a:p>
          <a:p>
            <a:pPr lvl="1"/>
            <a:r>
              <a:rPr lang="en-US" dirty="0" smtClean="0"/>
              <a:t>Check null hypothesis on each </a:t>
            </a:r>
            <a:r>
              <a:rPr lang="en-US" dirty="0" smtClean="0"/>
              <a:t>simulation</a:t>
            </a:r>
            <a:endParaRPr lang="en-US" dirty="0" smtClean="0"/>
          </a:p>
          <a:p>
            <a:pPr lvl="1"/>
            <a:r>
              <a:rPr lang="en-US" dirty="0" smtClean="0"/>
              <a:t>P-value = percentage of times null hypothesis holds</a:t>
            </a:r>
          </a:p>
          <a:p>
            <a:pPr lvl="1"/>
            <a:r>
              <a:rPr lang="en-US" dirty="0" smtClean="0"/>
              <a:t>Statistically significant: p-value &lt;= 0.05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275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Motivations and Problems</a:t>
            </a:r>
          </a:p>
          <a:p>
            <a:r>
              <a:rPr lang="en-US" dirty="0" smtClean="0"/>
              <a:t>Experiment</a:t>
            </a:r>
          </a:p>
          <a:p>
            <a:r>
              <a:rPr lang="en-US" dirty="0" smtClean="0"/>
              <a:t>Statistical Analysis</a:t>
            </a:r>
          </a:p>
          <a:p>
            <a:r>
              <a:rPr lang="en-US" u="sng" dirty="0" smtClean="0"/>
              <a:t>Results</a:t>
            </a:r>
          </a:p>
          <a:p>
            <a:r>
              <a:rPr lang="en-US" dirty="0" smtClean="0"/>
              <a:t>Conclusion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30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5505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Good programs: Correct programs tested by our assignment-specific machine grader</a:t>
            </a:r>
          </a:p>
          <a:p>
            <a:r>
              <a:rPr lang="en-US" dirty="0" smtClean="0"/>
              <a:t>Bad programs: Incorrect programs tested by our assignment-specific machine grader</a:t>
            </a:r>
          </a:p>
          <a:p>
            <a:r>
              <a:rPr lang="en-US" dirty="0" smtClean="0"/>
              <a:t>Bad job: assigning incorrect grade or writing no comment</a:t>
            </a:r>
          </a:p>
          <a:p>
            <a:r>
              <a:rPr lang="en-US" dirty="0" smtClean="0"/>
              <a:t>Really bad </a:t>
            </a:r>
            <a:r>
              <a:rPr lang="en-US" dirty="0"/>
              <a:t>job: assigning incorrect grade </a:t>
            </a:r>
            <a:r>
              <a:rPr lang="en-US" dirty="0" smtClean="0"/>
              <a:t>and writing </a:t>
            </a:r>
            <a:r>
              <a:rPr lang="en-US" dirty="0"/>
              <a:t>no </a:t>
            </a:r>
            <a:r>
              <a:rPr lang="en-US" dirty="0" smtClean="0"/>
              <a:t>comment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867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33623"/>
              </p:ext>
            </p:extLst>
          </p:nvPr>
        </p:nvGraphicFramePr>
        <p:xfrm>
          <a:off x="715514" y="3489952"/>
          <a:ext cx="7825896" cy="212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Stop</a:t>
                      </a:r>
                      <a:r>
                        <a:rPr lang="en-US" baseline="0" dirty="0" smtClean="0"/>
                        <a:t>watch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Memory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Group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79.05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69.54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0.0085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77.92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61.48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0.0001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79.05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71.92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0.0456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77.92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64.26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0.0012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69.54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71.92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0.6714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61.48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64.26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0.6805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03453"/>
          </a:xfrm>
          <a:ln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H0 = “The mean comment length for group A is no greater than the mean comment length for group B on good programs”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74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121349"/>
              </p:ext>
            </p:extLst>
          </p:nvPr>
        </p:nvGraphicFramePr>
        <p:xfrm>
          <a:off x="715514" y="3489952"/>
          <a:ext cx="7825896" cy="212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Stop</a:t>
                      </a:r>
                      <a:r>
                        <a:rPr lang="en-US" baseline="0" dirty="0" smtClean="0"/>
                        <a:t>watch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Memory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Group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177.30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167.65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0.1273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161.12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151.75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0.2234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177.30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164.92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0.0972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161.12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137.87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0.0381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167.65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164.92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0.4071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151.75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137.87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0.2077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03453"/>
          </a:xfrm>
          <a:ln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H0 = “The mean comment length for group A is no greater than the mean comment length for group B on bad programs”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92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303704"/>
              </p:ext>
            </p:extLst>
          </p:nvPr>
        </p:nvGraphicFramePr>
        <p:xfrm>
          <a:off x="715514" y="3489952"/>
          <a:ext cx="7825896" cy="212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Stop</a:t>
                      </a:r>
                      <a:r>
                        <a:rPr lang="en-US" baseline="0" dirty="0" smtClean="0"/>
                        <a:t>watch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Memory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Group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0.3820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0.4007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0.0351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0.3477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0.4021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0.3820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0.4091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0.0054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0.3477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0.4157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0.4007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0.4091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0.2729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0.4021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0.4157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0.2341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03453"/>
          </a:xfrm>
          <a:ln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H0 = “The fraction of people doing a ‘bad job’ in group A is no less than the fraction doing a ‘bad job’ in group B”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867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99132"/>
              </p:ext>
            </p:extLst>
          </p:nvPr>
        </p:nvGraphicFramePr>
        <p:xfrm>
          <a:off x="715514" y="3489952"/>
          <a:ext cx="7825896" cy="212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Stop</a:t>
                      </a:r>
                      <a:r>
                        <a:rPr lang="en-US" baseline="0" dirty="0" smtClean="0"/>
                        <a:t>watch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Memory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Group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0.04522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0.05051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smtClean="0"/>
                        <a:t>0.1218</a:t>
                      </a:r>
                      <a:endParaRPr lang="en-US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0.03404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0.04442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0.0343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0.04522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0.06133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0.0009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0.03404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0.04648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0.0255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0.05051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0.06133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0.04442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0.04648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0.3893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03453"/>
          </a:xfrm>
          <a:ln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H0 = “The fraction of people doing a ‘really bad job’ in group A is no less than the fraction doing a ‘really bad job’ in group B”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38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137313"/>
              </p:ext>
            </p:extLst>
          </p:nvPr>
        </p:nvGraphicFramePr>
        <p:xfrm>
          <a:off x="715514" y="3489952"/>
          <a:ext cx="7825896" cy="138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Stop</a:t>
                      </a:r>
                      <a:r>
                        <a:rPr lang="en-US" baseline="0" dirty="0" smtClean="0"/>
                        <a:t>watch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Memory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Group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G2, G3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79.05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70.71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0.0037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77.92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62.73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03453"/>
          </a:xfrm>
          <a:ln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H0 = “The mean comment length for group A is no greater than the mean score for group B on good programs”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512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823541"/>
              </p:ext>
            </p:extLst>
          </p:nvPr>
        </p:nvGraphicFramePr>
        <p:xfrm>
          <a:off x="715514" y="3489952"/>
          <a:ext cx="7825896" cy="138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Stop</a:t>
                      </a:r>
                      <a:r>
                        <a:rPr lang="en-US" baseline="0" dirty="0" smtClean="0"/>
                        <a:t>watch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Memory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Group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G2, G3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177.30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166.34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0.0421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161.12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144.91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0.0435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03453"/>
          </a:xfrm>
          <a:ln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H0 = “The mean comment length for group A is no greater than the mean score for group B on bad programs”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64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181474"/>
              </p:ext>
            </p:extLst>
          </p:nvPr>
        </p:nvGraphicFramePr>
        <p:xfrm>
          <a:off x="715514" y="3489952"/>
          <a:ext cx="7825896" cy="138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Stop</a:t>
                      </a:r>
                      <a:r>
                        <a:rPr lang="en-US" baseline="0" dirty="0" smtClean="0"/>
                        <a:t>watch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Memory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Group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G2, G3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0.3820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0.4048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0.0011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0.3477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0.4083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03453"/>
          </a:xfrm>
          <a:ln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H0 = “The fraction of people doing ‘bad job’ in group A is no less than the fraction doing ‘bad job’ in group B”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343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889722"/>
              </p:ext>
            </p:extLst>
          </p:nvPr>
        </p:nvGraphicFramePr>
        <p:xfrm>
          <a:off x="715514" y="3489952"/>
          <a:ext cx="7825896" cy="138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  <a:gridCol w="97823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Stop</a:t>
                      </a:r>
                      <a:r>
                        <a:rPr lang="en-US" baseline="0" dirty="0" smtClean="0"/>
                        <a:t>watch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Memory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Group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A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B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G2, G3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0.04522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0.05577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0.0025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0.03404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0.04537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0.0043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03453"/>
          </a:xfrm>
          <a:ln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H0 = “The fraction of people doing ‘really bad job’ in group A is no less than the fraction doing ‘really bad job’ in group B”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732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Grading evaluation has the strongest </a:t>
            </a:r>
            <a:r>
              <a:rPr lang="en-US" dirty="0" smtClean="0"/>
              <a:t>positive effect</a:t>
            </a:r>
            <a:endParaRPr lang="en-US" dirty="0"/>
          </a:p>
          <a:p>
            <a:r>
              <a:rPr lang="en-US" dirty="0"/>
              <a:t>The knowledge that one’s own peer evaluation will be examined does not</a:t>
            </a:r>
          </a:p>
          <a:p>
            <a:r>
              <a:rPr lang="en-US" dirty="0"/>
              <a:t>We found a strong effect on peer evaluation quality simply because students know that they are going to be studied using a software that is supposed to help with peer grading.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0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web application</a:t>
            </a:r>
          </a:p>
          <a:p>
            <a:r>
              <a:rPr lang="en-US" dirty="0" smtClean="0"/>
              <a:t>Study has positive effect on the quality of peer </a:t>
            </a:r>
            <a:r>
              <a:rPr lang="en-US" dirty="0" smtClean="0"/>
              <a:t>evaluations</a:t>
            </a:r>
          </a:p>
          <a:p>
            <a:r>
              <a:rPr lang="en-US" dirty="0" smtClean="0"/>
              <a:t>Beyond </a:t>
            </a:r>
            <a:r>
              <a:rPr lang="en-US" smtClean="0"/>
              <a:t>peer evaluations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C1CAB-5440-C344-A63D-112C1EDA99E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916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7851</TotalTime>
  <Words>1410</Words>
  <Application>Microsoft Macintosh PowerPoint</Application>
  <PresentationFormat>On-screen Show (4:3)</PresentationFormat>
  <Paragraphs>471</Paragraphs>
  <Slides>40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Improving Peer Evaluation Quality in MOOCs</vt:lpstr>
      <vt:lpstr>Summary</vt:lpstr>
      <vt:lpstr>Summary</vt:lpstr>
      <vt:lpstr>What is MOOC?</vt:lpstr>
      <vt:lpstr>Intro to Interactive Programming in Python</vt:lpstr>
      <vt:lpstr>Stopwatch</vt:lpstr>
      <vt:lpstr>Memory</vt:lpstr>
      <vt:lpstr>Grading Rubric for Stopwatch</vt:lpstr>
      <vt:lpstr>Peer Grading</vt:lpstr>
      <vt:lpstr>Quality is Highly Variable</vt:lpstr>
      <vt:lpstr>Solution</vt:lpstr>
      <vt:lpstr>Findings</vt:lpstr>
      <vt:lpstr>Summary</vt:lpstr>
      <vt:lpstr>Experiment Summary</vt:lpstr>
      <vt:lpstr>Sign up</vt:lpstr>
      <vt:lpstr>Three Groups</vt:lpstr>
      <vt:lpstr>Experiment</vt:lpstr>
      <vt:lpstr>Experiment</vt:lpstr>
      <vt:lpstr>Experiment</vt:lpstr>
      <vt:lpstr>Experiment</vt:lpstr>
      <vt:lpstr>Experiment</vt:lpstr>
      <vt:lpstr>Experiment</vt:lpstr>
      <vt:lpstr>Experiment</vt:lpstr>
      <vt:lpstr>Statistics</vt:lpstr>
      <vt:lpstr>Summary</vt:lpstr>
      <vt:lpstr>Goal</vt:lpstr>
      <vt:lpstr>Bootstrapping </vt:lpstr>
      <vt:lpstr>Summary</vt:lpstr>
      <vt:lpstr>Terms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Findings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Grade Student Programs in Massive Open Online Course</dc:title>
  <dc:creator>Yanxin Lu</dc:creator>
  <cp:lastModifiedBy>Yanxin Lu</cp:lastModifiedBy>
  <cp:revision>253</cp:revision>
  <dcterms:created xsi:type="dcterms:W3CDTF">2014-04-02T01:37:43Z</dcterms:created>
  <dcterms:modified xsi:type="dcterms:W3CDTF">2014-12-09T17:07:44Z</dcterms:modified>
</cp:coreProperties>
</file>