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6" r:id="rId2"/>
    <p:sldId id="267" r:id="rId3"/>
    <p:sldId id="268" r:id="rId4"/>
    <p:sldId id="259" r:id="rId5"/>
    <p:sldId id="258" r:id="rId6"/>
    <p:sldId id="260" r:id="rId7"/>
    <p:sldId id="261" r:id="rId8"/>
    <p:sldId id="264" r:id="rId9"/>
    <p:sldId id="262" r:id="rId10"/>
    <p:sldId id="263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3" autoAdjust="0"/>
    <p:restoredTop sz="94695" autoAdjust="0"/>
  </p:normalViewPr>
  <p:slideViewPr>
    <p:cSldViewPr snapToGrid="0" snapToObjects="1">
      <p:cViewPr varScale="1">
        <p:scale>
          <a:sx n="159" d="100"/>
          <a:sy n="159" d="100"/>
        </p:scale>
        <p:origin x="-215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Million Lines of Code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Google Chrome</c:v>
                </c:pt>
                <c:pt idx="1">
                  <c:v>Android</c:v>
                </c:pt>
                <c:pt idx="2">
                  <c:v>Microsoft Office</c:v>
                </c:pt>
                <c:pt idx="3">
                  <c:v>Facebook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5.4</c:v>
                </c:pt>
                <c:pt idx="1">
                  <c:v>12</c:v>
                </c:pt>
                <c:pt idx="2">
                  <c:v>45</c:v>
                </c:pt>
                <c:pt idx="3">
                  <c:v>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393216"/>
        <c:axId val="50340608"/>
      </c:barChart>
      <c:catAx>
        <c:axId val="48393216"/>
        <c:scaling>
          <c:orientation val="minMax"/>
        </c:scaling>
        <c:delete val="0"/>
        <c:axPos val="b"/>
        <c:majorTickMark val="none"/>
        <c:minorTickMark val="none"/>
        <c:tickLblPos val="nextTo"/>
        <c:crossAx val="50340608"/>
        <c:crosses val="autoZero"/>
        <c:auto val="1"/>
        <c:lblAlgn val="ctr"/>
        <c:lblOffset val="100"/>
        <c:noMultiLvlLbl val="0"/>
      </c:catAx>
      <c:valAx>
        <c:axId val="5034060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48393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7E1F4-5845-4C95-BDAA-FD4D6AE59D59}" type="datetimeFigureOut">
              <a:rPr lang="en-US" smtClean="0"/>
              <a:t>4/15/2015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BEE863-5E67-41C3-954A-85FB353A1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777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Programming is hard, but debugging</a:t>
            </a:r>
            <a:r>
              <a:rPr lang="en-US" baseline="0" dirty="0" smtClean="0"/>
              <a:t> is even more difficult. Can we solve this problem automatically?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EE863-5E67-41C3-954A-85FB353A139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6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Related</a:t>
            </a:r>
            <a:r>
              <a:rPr lang="en-US" baseline="0" dirty="0" smtClean="0"/>
              <a:t> work includes Talus, reference program + mutation.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EE863-5E67-41C3-954A-85FB353A139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712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A4892-D933-7444-831E-984A13356096}" type="datetimeFigureOut">
              <a:rPr lang="en-US" smtClean="0"/>
              <a:t>4/15/2015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D4AD-685D-9E49-90A1-27FE7860D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648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A4892-D933-7444-831E-984A13356096}" type="datetimeFigureOut">
              <a:rPr lang="en-US" smtClean="0"/>
              <a:t>4/15/2015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D4AD-685D-9E49-90A1-27FE7860D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136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A4892-D933-7444-831E-984A13356096}" type="datetimeFigureOut">
              <a:rPr lang="en-US" smtClean="0"/>
              <a:t>4/15/2015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D4AD-685D-9E49-90A1-27FE7860D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05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A4892-D933-7444-831E-984A13356096}" type="datetimeFigureOut">
              <a:rPr lang="en-US" smtClean="0"/>
              <a:t>4/15/2015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D4AD-685D-9E49-90A1-27FE7860D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18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A4892-D933-7444-831E-984A13356096}" type="datetimeFigureOut">
              <a:rPr lang="en-US" smtClean="0"/>
              <a:t>4/15/2015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D4AD-685D-9E49-90A1-27FE7860D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81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A4892-D933-7444-831E-984A13356096}" type="datetimeFigureOut">
              <a:rPr lang="en-US" smtClean="0"/>
              <a:t>4/15/2015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D4AD-685D-9E49-90A1-27FE7860D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85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A4892-D933-7444-831E-984A13356096}" type="datetimeFigureOut">
              <a:rPr lang="en-US" smtClean="0"/>
              <a:t>4/15/2015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D4AD-685D-9E49-90A1-27FE7860D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54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A4892-D933-7444-831E-984A13356096}" type="datetimeFigureOut">
              <a:rPr lang="en-US" smtClean="0"/>
              <a:t>4/15/2015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D4AD-685D-9E49-90A1-27FE7860D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811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A4892-D933-7444-831E-984A13356096}" type="datetimeFigureOut">
              <a:rPr lang="en-US" smtClean="0"/>
              <a:t>4/15/2015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D4AD-685D-9E49-90A1-27FE7860D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50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A4892-D933-7444-831E-984A13356096}" type="datetimeFigureOut">
              <a:rPr lang="en-US" smtClean="0"/>
              <a:t>4/15/2015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D4AD-685D-9E49-90A1-27FE7860D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14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A4892-D933-7444-831E-984A13356096}" type="datetimeFigureOut">
              <a:rPr lang="en-US" smtClean="0"/>
              <a:t>4/15/2015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D4AD-685D-9E49-90A1-27FE7860D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95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A4892-D933-7444-831E-984A13356096}" type="datetimeFigureOut">
              <a:rPr lang="en-US" smtClean="0"/>
              <a:t>4/15/2015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8D4AD-685D-9E49-90A1-27FE7860D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34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Data-Driven Program Repair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Yanxin</a:t>
            </a:r>
            <a:r>
              <a:rPr lang="en-US" dirty="0" smtClean="0"/>
              <a:t> Lu, </a:t>
            </a:r>
            <a:r>
              <a:rPr lang="en-US" dirty="0" err="1" smtClean="0"/>
              <a:t>Swarat</a:t>
            </a:r>
            <a:r>
              <a:rPr lang="en-US" dirty="0" smtClean="0"/>
              <a:t> Chaudhuri, Christopher Jermaine, Joe Warren and Scott </a:t>
            </a:r>
            <a:r>
              <a:rPr lang="en-US" dirty="0" err="1" smtClean="0"/>
              <a:t>Rixner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" y="78534"/>
            <a:ext cx="1400186" cy="57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60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is difficult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952219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5532" y="6469811"/>
            <a:ext cx="54665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https://docs.google.com/spreadsheet/ccc?key=0Aqe2P9sYhZ2ndElxbjVTcnV2bHFOWmUwSkt2bjZLdVE&amp;usp=drive_web#gid=5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" y="78534"/>
            <a:ext cx="1400186" cy="57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04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Talus, tutoring system (Murray, 1986)</a:t>
            </a:r>
          </a:p>
          <a:p>
            <a:pPr lvl="1"/>
            <a:r>
              <a:rPr lang="en-US" dirty="0" smtClean="0"/>
              <a:t>Reference program</a:t>
            </a:r>
          </a:p>
          <a:p>
            <a:pPr lvl="1"/>
            <a:r>
              <a:rPr lang="en-US" dirty="0" smtClean="0"/>
              <a:t>Program analysis</a:t>
            </a:r>
          </a:p>
          <a:p>
            <a:r>
              <a:rPr lang="en-US" dirty="0" smtClean="0"/>
              <a:t>Mutation (</a:t>
            </a:r>
            <a:r>
              <a:rPr lang="en-US" dirty="0" err="1" smtClean="0"/>
              <a:t>Debroy</a:t>
            </a:r>
            <a:r>
              <a:rPr lang="en-US" dirty="0"/>
              <a:t> </a:t>
            </a:r>
            <a:r>
              <a:rPr lang="en-US" dirty="0" smtClean="0"/>
              <a:t>and Wong, 2010)</a:t>
            </a:r>
          </a:p>
          <a:p>
            <a:pPr lvl="1"/>
            <a:r>
              <a:rPr lang="en-US" dirty="0" smtClean="0"/>
              <a:t>A set of predefined rules for mutating the </a:t>
            </a:r>
            <a:r>
              <a:rPr lang="en-US" dirty="0" smtClean="0"/>
              <a:t>program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" y="78534"/>
            <a:ext cx="1400186" cy="57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8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Data-driven program </a:t>
            </a:r>
            <a:r>
              <a:rPr lang="en-US" dirty="0"/>
              <a:t>r</a:t>
            </a:r>
            <a:r>
              <a:rPr lang="en-US" dirty="0" smtClean="0"/>
              <a:t>epair</a:t>
            </a:r>
            <a:endParaRPr lang="en-US" dirty="0"/>
          </a:p>
        </p:txBody>
      </p:sp>
      <p:pic>
        <p:nvPicPr>
          <p:cNvPr id="7" name="Content Placeholder 6" descr="1410512360_Database_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13" r="-69213"/>
          <a:stretch>
            <a:fillRect/>
          </a:stretch>
        </p:blipFill>
        <p:spPr>
          <a:xfrm>
            <a:off x="47363" y="2265633"/>
            <a:ext cx="3270250" cy="1371600"/>
          </a:xfrm>
        </p:spPr>
      </p:pic>
      <p:sp>
        <p:nvSpPr>
          <p:cNvPr id="9" name="Left-Right-Up Arrow 8"/>
          <p:cNvSpPr/>
          <p:nvPr/>
        </p:nvSpPr>
        <p:spPr>
          <a:xfrm rot="10800000">
            <a:off x="2685360" y="2501843"/>
            <a:ext cx="2192914" cy="1407004"/>
          </a:xfrm>
          <a:prstGeom prst="leftRightUpArrow">
            <a:avLst>
              <a:gd name="adj1" fmla="val 25000"/>
              <a:gd name="adj2" fmla="val 26205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33447" y="1886246"/>
            <a:ext cx="3137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Code database for </a:t>
            </a:r>
            <a:r>
              <a:rPr lang="en-US" dirty="0" err="1" smtClean="0"/>
              <a:t>evaluatePoly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474354" y="1893382"/>
            <a:ext cx="1891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Incorrect Program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685360" y="4268002"/>
            <a:ext cx="1737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Correct Program</a:t>
            </a:r>
            <a:endParaRPr lang="en-US" dirty="0"/>
          </a:p>
        </p:txBody>
      </p:sp>
      <p:pic>
        <p:nvPicPr>
          <p:cNvPr id="1026" name="Picture 2" descr="D:\home\Dropbox\incorrec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536" y="2388893"/>
            <a:ext cx="3286125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home\Dropbox\resul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839" y="4727756"/>
            <a:ext cx="3829050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" y="78534"/>
            <a:ext cx="1400186" cy="57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4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EvaluatePoly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program which evaluates polynomials</a:t>
            </a:r>
          </a:p>
          <a:p>
            <a:pPr lvl="1"/>
            <a:r>
              <a:rPr lang="en-US" dirty="0" smtClean="0"/>
              <a:t>Poly : A list of coefficients</a:t>
            </a:r>
          </a:p>
          <a:p>
            <a:pPr lvl="1"/>
            <a:r>
              <a:rPr lang="en-US" dirty="0" smtClean="0"/>
              <a:t>X : the x value in the polynomial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" y="78534"/>
            <a:ext cx="1400186" cy="5701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2045179"/>
                  </p:ext>
                </p:extLst>
              </p:nvPr>
            </p:nvGraphicFramePr>
            <p:xfrm>
              <a:off x="561788" y="3464859"/>
              <a:ext cx="7847106" cy="741680"/>
            </p:xfrm>
            <a:graphic>
              <a:graphicData uri="http://schemas.openxmlformats.org/drawingml/2006/table">
                <a:tbl>
                  <a:tblPr firstRow="1" bandRow="1">
                    <a:tableStyleId>{8EC20E35-A176-4012-BC5E-935CFFF8708E}</a:tableStyleId>
                  </a:tblPr>
                  <a:tblGrid>
                    <a:gridCol w="1967156"/>
                    <a:gridCol w="835809"/>
                    <a:gridCol w="5044141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Poly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Output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[1.0,</a:t>
                          </a:r>
                          <a:r>
                            <a:rPr lang="en-US" baseline="0" dirty="0" smtClean="0"/>
                            <a:t> 2.0, 3.0]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/>
                                  </a:rPr>
                                  <m:t>1.0×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  <m:r>
                                  <a:rPr lang="en-US" smtClean="0">
                                    <a:latin typeface="Cambria Math"/>
                                  </a:rPr>
                                  <m:t>+2.0×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1</m:t>
                                    </m:r>
                                  </m:sup>
                                </m:sSup>
                                <m:r>
                                  <a:rPr lang="en-US" smtClean="0">
                                    <a:latin typeface="Cambria Math"/>
                                  </a:rPr>
                                  <m:t>+3.0×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2045179"/>
                  </p:ext>
                </p:extLst>
              </p:nvPr>
            </p:nvGraphicFramePr>
            <p:xfrm>
              <a:off x="561788" y="3464859"/>
              <a:ext cx="7847106" cy="761873"/>
            </p:xfrm>
            <a:graphic>
              <a:graphicData uri="http://schemas.openxmlformats.org/drawingml/2006/table">
                <a:tbl>
                  <a:tblPr firstRow="1" bandRow="1">
                    <a:tableStyleId>{8EC20E35-A176-4012-BC5E-935CFFF8708E}</a:tableStyleId>
                  </a:tblPr>
                  <a:tblGrid>
                    <a:gridCol w="1967156"/>
                    <a:gridCol w="835809"/>
                    <a:gridCol w="5044141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Poly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Output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910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[1.0,</a:t>
                          </a:r>
                          <a:r>
                            <a:rPr lang="en-US" baseline="0" dirty="0" smtClean="0"/>
                            <a:t> 2.0, 3.0]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5623" t="-103125" r="-121" b="-1875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10" name="Picture 3" descr="D:\home\Dropbox\resul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722" y="4863908"/>
            <a:ext cx="3829050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home\Dropbox\incorrec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96" y="4911533"/>
            <a:ext cx="3286125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135712" y="4452668"/>
            <a:ext cx="1737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Correct Program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35436" y="4452668"/>
            <a:ext cx="1891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Incorrect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12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Similar and correct implementations</a:t>
            </a:r>
            <a:endParaRPr lang="en-US" dirty="0"/>
          </a:p>
        </p:txBody>
      </p:sp>
      <p:pic>
        <p:nvPicPr>
          <p:cNvPr id="9" name="Content Placeholder 6" descr="1410512360_Database_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13" r="-69213"/>
          <a:stretch>
            <a:fillRect/>
          </a:stretch>
        </p:blipFill>
        <p:spPr>
          <a:xfrm>
            <a:off x="5267045" y="2518430"/>
            <a:ext cx="2860955" cy="1199935"/>
          </a:xfrm>
        </p:spPr>
      </p:pic>
      <p:pic>
        <p:nvPicPr>
          <p:cNvPr id="10" name="Picture 2" descr="D:\home\Dropbox\incorrec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06" y="2696812"/>
            <a:ext cx="2597272" cy="8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home\Dropbox\correct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356" y="4268351"/>
            <a:ext cx="3054470" cy="82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home\Dropbox\correct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210" y="4257110"/>
            <a:ext cx="2824616" cy="85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Distance between programs</a:t>
            </a:r>
          </a:p>
          <a:p>
            <a:pPr lvl="1"/>
            <a:endParaRPr lang="en-US" dirty="0" smtClean="0"/>
          </a:p>
        </p:txBody>
      </p:sp>
      <p:sp>
        <p:nvSpPr>
          <p:cNvPr id="14" name="Left-Right-Up Arrow 13"/>
          <p:cNvSpPr/>
          <p:nvPr/>
        </p:nvSpPr>
        <p:spPr>
          <a:xfrm rot="10800000">
            <a:off x="3876169" y="2597125"/>
            <a:ext cx="1676098" cy="1042547"/>
          </a:xfrm>
          <a:prstGeom prst="leftRightUpArrow">
            <a:avLst>
              <a:gd name="adj1" fmla="val 25000"/>
              <a:gd name="adj2" fmla="val 26205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120588" y="2200768"/>
            <a:ext cx="1878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Incorrect Program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956691" y="2200768"/>
            <a:ext cx="1593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Code Database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806085" y="3762497"/>
            <a:ext cx="1816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Correct Programs</a:t>
            </a:r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>
            <a:off x="4582673" y="5372846"/>
            <a:ext cx="286871" cy="26894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718812" y="5756831"/>
            <a:ext cx="2158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Template Generation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" y="78534"/>
            <a:ext cx="1400186" cy="57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8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Template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differences and replace them with holes</a:t>
            </a:r>
          </a:p>
          <a:p>
            <a:pPr lvl="1"/>
            <a:r>
              <a:rPr lang="en-US" dirty="0" smtClean="0"/>
              <a:t>Ignore variable names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93894" y="4864005"/>
            <a:ext cx="1073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Template</a:t>
            </a:r>
            <a:endParaRPr lang="en-US" dirty="0"/>
          </a:p>
        </p:txBody>
      </p:sp>
      <p:pic>
        <p:nvPicPr>
          <p:cNvPr id="9" name="Picture 2" descr="D:\home\Dropbox\incorrec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3142477"/>
            <a:ext cx="2597272" cy="8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home\Dropbox\correct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935" y="3142477"/>
            <a:ext cx="3054470" cy="82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ounded Rectangle 14"/>
          <p:cNvSpPr/>
          <p:nvPr/>
        </p:nvSpPr>
        <p:spPr>
          <a:xfrm>
            <a:off x="1987771" y="3644909"/>
            <a:ext cx="223372" cy="2284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7080231" y="3605385"/>
            <a:ext cx="580026" cy="2284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Curved Connector 21"/>
          <p:cNvCxnSpPr>
            <a:stCxn id="15" idx="0"/>
            <a:endCxn id="16" idx="0"/>
          </p:cNvCxnSpPr>
          <p:nvPr/>
        </p:nvCxnSpPr>
        <p:spPr>
          <a:xfrm rot="5400000" flipH="1" flipV="1">
            <a:off x="4715088" y="989754"/>
            <a:ext cx="39524" cy="5270787"/>
          </a:xfrm>
          <a:prstGeom prst="curvedConnector3">
            <a:avLst>
              <a:gd name="adj1" fmla="val 1501063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Left-Right-Up Arrow 27"/>
          <p:cNvSpPr/>
          <p:nvPr/>
        </p:nvSpPr>
        <p:spPr>
          <a:xfrm rot="10800000">
            <a:off x="3458646" y="3282149"/>
            <a:ext cx="2013467" cy="1407004"/>
          </a:xfrm>
          <a:prstGeom prst="leftRightUpArrow">
            <a:avLst>
              <a:gd name="adj1" fmla="val 25000"/>
              <a:gd name="adj2" fmla="val 26205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D:\home\Dropbox\templat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688" y="5277504"/>
            <a:ext cx="331470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" y="78534"/>
            <a:ext cx="1400186" cy="5701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02354" y="2701562"/>
            <a:ext cx="1891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Incorrect Program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30508" y="2701759"/>
            <a:ext cx="1726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Correct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50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Filling in the Holes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for ways to replace holes</a:t>
            </a:r>
            <a:endParaRPr lang="en-US" dirty="0"/>
          </a:p>
        </p:txBody>
      </p:sp>
      <p:sp>
        <p:nvSpPr>
          <p:cNvPr id="50" name="Down Arrow 49"/>
          <p:cNvSpPr/>
          <p:nvPr/>
        </p:nvSpPr>
        <p:spPr>
          <a:xfrm>
            <a:off x="4026551" y="3442311"/>
            <a:ext cx="990852" cy="538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 descr="D:\home\Dropbox\templat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52" y="2587371"/>
            <a:ext cx="331470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D:\home\Dropbox\correct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403" y="2587371"/>
            <a:ext cx="3469994" cy="104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ounded Rectangle 17"/>
          <p:cNvSpPr/>
          <p:nvPr/>
        </p:nvSpPr>
        <p:spPr>
          <a:xfrm>
            <a:off x="2371818" y="3245754"/>
            <a:ext cx="223372" cy="2284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460911" y="3208456"/>
            <a:ext cx="770618" cy="2284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822735" y="2797172"/>
            <a:ext cx="385309" cy="2284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7551361" y="3208456"/>
            <a:ext cx="681733" cy="2284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Curved Connector 24"/>
          <p:cNvCxnSpPr>
            <a:stCxn id="18" idx="0"/>
            <a:endCxn id="21" idx="1"/>
          </p:cNvCxnSpPr>
          <p:nvPr/>
        </p:nvCxnSpPr>
        <p:spPr>
          <a:xfrm rot="5400000" flipH="1" flipV="1">
            <a:off x="3985931" y="1408951"/>
            <a:ext cx="334377" cy="3339231"/>
          </a:xfrm>
          <a:prstGeom prst="curved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18" idx="0"/>
            <a:endCxn id="19" idx="0"/>
          </p:cNvCxnSpPr>
          <p:nvPr/>
        </p:nvCxnSpPr>
        <p:spPr>
          <a:xfrm rot="5400000" flipH="1" flipV="1">
            <a:off x="4646213" y="1045747"/>
            <a:ext cx="37298" cy="4362716"/>
          </a:xfrm>
          <a:prstGeom prst="curvedConnector3">
            <a:avLst>
              <a:gd name="adj1" fmla="val 712901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18" idx="0"/>
            <a:endCxn id="23" idx="0"/>
          </p:cNvCxnSpPr>
          <p:nvPr/>
        </p:nvCxnSpPr>
        <p:spPr>
          <a:xfrm rot="5400000" flipH="1" flipV="1">
            <a:off x="5169217" y="522743"/>
            <a:ext cx="37298" cy="5408724"/>
          </a:xfrm>
          <a:prstGeom prst="curvedConnector3">
            <a:avLst>
              <a:gd name="adj1" fmla="val 712901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6075600" y="3394598"/>
            <a:ext cx="289341" cy="2284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Curved Connector 35"/>
          <p:cNvCxnSpPr>
            <a:stCxn id="18" idx="0"/>
            <a:endCxn id="35" idx="0"/>
          </p:cNvCxnSpPr>
          <p:nvPr/>
        </p:nvCxnSpPr>
        <p:spPr>
          <a:xfrm rot="16200000" flipH="1">
            <a:off x="4277465" y="1451793"/>
            <a:ext cx="148844" cy="3736767"/>
          </a:xfrm>
          <a:prstGeom prst="curvedConnector3">
            <a:avLst>
              <a:gd name="adj1" fmla="val -15358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D:\home\Dropbox\filling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529" y="4052938"/>
            <a:ext cx="2592378" cy="86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home\Dropbox\filling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927" y="4021636"/>
            <a:ext cx="3119987" cy="92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home\Dropbox\filling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529" y="5026727"/>
            <a:ext cx="3076668" cy="89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home\Dropbox\filling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927" y="5041248"/>
            <a:ext cx="2608916" cy="87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Down Arrow 42"/>
          <p:cNvSpPr/>
          <p:nvPr/>
        </p:nvSpPr>
        <p:spPr>
          <a:xfrm>
            <a:off x="4026551" y="5885708"/>
            <a:ext cx="990852" cy="538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3553218" y="6423729"/>
            <a:ext cx="1937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Variable Renaming</a:t>
            </a:r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" y="78534"/>
            <a:ext cx="1400186" cy="57010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410111" y="2218039"/>
            <a:ext cx="1073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Template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5555293" y="2218039"/>
            <a:ext cx="1726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Correct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53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Renaming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Rename the variables in the good program</a:t>
            </a:r>
            <a:endParaRPr lang="en-US" dirty="0"/>
          </a:p>
        </p:txBody>
      </p:sp>
      <p:sp>
        <p:nvSpPr>
          <p:cNvPr id="50" name="Down Arrow 49"/>
          <p:cNvSpPr/>
          <p:nvPr/>
        </p:nvSpPr>
        <p:spPr>
          <a:xfrm>
            <a:off x="3874151" y="3500261"/>
            <a:ext cx="990852" cy="538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3" descr="D:\home\Dropbox\filling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16" y="2291386"/>
            <a:ext cx="3844396" cy="11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home\Dropbox\incorrec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134" y="2231622"/>
            <a:ext cx="3261863" cy="1058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ounded Rectangle 20"/>
          <p:cNvSpPr/>
          <p:nvPr/>
        </p:nvSpPr>
        <p:spPr>
          <a:xfrm>
            <a:off x="2796147" y="2945663"/>
            <a:ext cx="223372" cy="2284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5702300" y="2456508"/>
            <a:ext cx="385807" cy="2284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Curved Connector 23"/>
          <p:cNvCxnSpPr>
            <a:stCxn id="21" idx="0"/>
            <a:endCxn id="22" idx="0"/>
          </p:cNvCxnSpPr>
          <p:nvPr/>
        </p:nvCxnSpPr>
        <p:spPr>
          <a:xfrm rot="5400000" flipH="1" flipV="1">
            <a:off x="4156941" y="1207401"/>
            <a:ext cx="489155" cy="2987371"/>
          </a:xfrm>
          <a:prstGeom prst="curvedConnector3">
            <a:avLst>
              <a:gd name="adj1" fmla="val 14673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21" idx="0"/>
            <a:endCxn id="30" idx="0"/>
          </p:cNvCxnSpPr>
          <p:nvPr/>
        </p:nvCxnSpPr>
        <p:spPr>
          <a:xfrm rot="5400000" flipH="1" flipV="1">
            <a:off x="4957882" y="837222"/>
            <a:ext cx="58392" cy="4158491"/>
          </a:xfrm>
          <a:prstGeom prst="curvedConnector3">
            <a:avLst>
              <a:gd name="adj1" fmla="val 49149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6985000" y="2887271"/>
            <a:ext cx="162647" cy="2284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Curved Connector 31"/>
          <p:cNvCxnSpPr>
            <a:stCxn id="21" idx="0"/>
            <a:endCxn id="33" idx="0"/>
          </p:cNvCxnSpPr>
          <p:nvPr/>
        </p:nvCxnSpPr>
        <p:spPr>
          <a:xfrm rot="5400000" flipH="1" flipV="1">
            <a:off x="5300460" y="291160"/>
            <a:ext cx="261877" cy="5047130"/>
          </a:xfrm>
          <a:prstGeom prst="curvedConnector3">
            <a:avLst>
              <a:gd name="adj1" fmla="val 187293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7721600" y="2683786"/>
            <a:ext cx="466725" cy="2284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7518400" y="2878752"/>
            <a:ext cx="162647" cy="22841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Curved Connector 37"/>
          <p:cNvCxnSpPr>
            <a:stCxn id="21" idx="0"/>
            <a:endCxn id="37" idx="0"/>
          </p:cNvCxnSpPr>
          <p:nvPr/>
        </p:nvCxnSpPr>
        <p:spPr>
          <a:xfrm rot="5400000" flipH="1" flipV="1">
            <a:off x="5220323" y="566263"/>
            <a:ext cx="66911" cy="4691891"/>
          </a:xfrm>
          <a:prstGeom prst="curvedConnector3">
            <a:avLst>
              <a:gd name="adj1" fmla="val 441648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D:\home\Dropbox\renaming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275" y="4062705"/>
            <a:ext cx="3053602" cy="86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home\Dropbox\renaming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746" y="4079484"/>
            <a:ext cx="2776439" cy="79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home\Dropbox\renaming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66" y="5051628"/>
            <a:ext cx="2790347" cy="79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home\Dropbox\renaming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494" y="5056881"/>
            <a:ext cx="2995831" cy="78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" y="78534"/>
            <a:ext cx="1400186" cy="57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91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Filter all incorrect fixes using unit testing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385831" y="3901237"/>
            <a:ext cx="484269" cy="73927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944802" y="5039608"/>
            <a:ext cx="3253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there are multiple correct fixes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Choose the most similar one</a:t>
            </a:r>
            <a:endParaRPr lang="en-US" dirty="0"/>
          </a:p>
        </p:txBody>
      </p:sp>
      <p:pic>
        <p:nvPicPr>
          <p:cNvPr id="17" name="Picture 2" descr="D:\home\Dropbox\renaming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45" y="2419204"/>
            <a:ext cx="3053602" cy="86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D:\home\Dropbox\renaming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429" y="3693852"/>
            <a:ext cx="3309176" cy="94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D:\home\Dropbox\renaming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09" y="5102443"/>
            <a:ext cx="2790347" cy="79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D:\home\Dropbox\renaming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44" y="4213544"/>
            <a:ext cx="2995831" cy="78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home\Dropbox\renaming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45" y="3336915"/>
            <a:ext cx="2776439" cy="79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" y="78534"/>
            <a:ext cx="1400186" cy="57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1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D:\home\Dropbox\benchmark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20"/>
          <a:stretch/>
        </p:blipFill>
        <p:spPr bwMode="auto">
          <a:xfrm>
            <a:off x="854635" y="1552388"/>
            <a:ext cx="7085619" cy="424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" y="78534"/>
            <a:ext cx="1400186" cy="57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63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Data-driven program repair</a:t>
            </a:r>
          </a:p>
          <a:p>
            <a:pPr lvl="1"/>
            <a:r>
              <a:rPr lang="en-US" dirty="0" smtClean="0"/>
              <a:t>Effective in fixing small incorrect programs</a:t>
            </a:r>
          </a:p>
          <a:p>
            <a:r>
              <a:rPr lang="en-US" dirty="0" smtClean="0"/>
              <a:t>Computer science education</a:t>
            </a:r>
          </a:p>
          <a:p>
            <a:pPr lvl="1"/>
            <a:r>
              <a:rPr lang="en-US" dirty="0" smtClean="0"/>
              <a:t>Same mistakes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" y="78534"/>
            <a:ext cx="1400186" cy="57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245</Words>
  <Application>Microsoft Office PowerPoint</Application>
  <PresentationFormat>On-screen Show (4:3)</PresentationFormat>
  <Paragraphs>60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Data-Driven Program Repair</vt:lpstr>
      <vt:lpstr>Debugging is difficult</vt:lpstr>
      <vt:lpstr>Related work</vt:lpstr>
      <vt:lpstr>Data-driven program repair</vt:lpstr>
      <vt:lpstr>EvaluatePoly</vt:lpstr>
      <vt:lpstr>Similar and correct implementations</vt:lpstr>
      <vt:lpstr>Template Generation</vt:lpstr>
      <vt:lpstr>Filling in the Holes</vt:lpstr>
      <vt:lpstr>Variable Renaming</vt:lpstr>
      <vt:lpstr>Unit Testing</vt:lpstr>
      <vt:lpstr>Experiment</vt:lpstr>
      <vt:lpstr>Conclusion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Yanxin Lu</dc:creator>
  <cp:lastModifiedBy>yanxin</cp:lastModifiedBy>
  <cp:revision>51</cp:revision>
  <dcterms:created xsi:type="dcterms:W3CDTF">2014-09-12T02:27:15Z</dcterms:created>
  <dcterms:modified xsi:type="dcterms:W3CDTF">2015-04-15T13:51:57Z</dcterms:modified>
</cp:coreProperties>
</file>