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96" r:id="rId2"/>
    <p:sldId id="256" r:id="rId3"/>
    <p:sldId id="289" r:id="rId4"/>
    <p:sldId id="257" r:id="rId5"/>
    <p:sldId id="295" r:id="rId6"/>
    <p:sldId id="290" r:id="rId7"/>
    <p:sldId id="273" r:id="rId8"/>
    <p:sldId id="275" r:id="rId9"/>
    <p:sldId id="259" r:id="rId10"/>
    <p:sldId id="291" r:id="rId11"/>
    <p:sldId id="292" r:id="rId12"/>
    <p:sldId id="263" r:id="rId13"/>
    <p:sldId id="261" r:id="rId14"/>
    <p:sldId id="262" r:id="rId15"/>
    <p:sldId id="293" r:id="rId16"/>
    <p:sldId id="284" r:id="rId17"/>
    <p:sldId id="269" r:id="rId18"/>
    <p:sldId id="270" r:id="rId19"/>
    <p:sldId id="271" r:id="rId20"/>
    <p:sldId id="274" r:id="rId21"/>
    <p:sldId id="286" r:id="rId22"/>
    <p:sldId id="288" r:id="rId23"/>
    <p:sldId id="287" r:id="rId24"/>
    <p:sldId id="266" r:id="rId25"/>
    <p:sldId id="294" r:id="rId26"/>
    <p:sldId id="27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2408" y="-7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Million Lines of Code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Google Chrome</c:v>
                </c:pt>
                <c:pt idx="1">
                  <c:v>Android</c:v>
                </c:pt>
                <c:pt idx="2">
                  <c:v>Microsoft Office</c:v>
                </c:pt>
                <c:pt idx="3">
                  <c:v>Facebook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5.4</c:v>
                </c:pt>
                <c:pt idx="1">
                  <c:v>12.0</c:v>
                </c:pt>
                <c:pt idx="2">
                  <c:v>45.0</c:v>
                </c:pt>
                <c:pt idx="3">
                  <c:v>62.0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09804856"/>
        <c:axId val="-2145147624"/>
      </c:barChart>
      <c:catAx>
        <c:axId val="-2109804856"/>
        <c:scaling>
          <c:orientation val="minMax"/>
        </c:scaling>
        <c:delete val="0"/>
        <c:axPos val="b"/>
        <c:majorTickMark val="none"/>
        <c:minorTickMark val="none"/>
        <c:tickLblPos val="nextTo"/>
        <c:crossAx val="-2145147624"/>
        <c:crosses val="autoZero"/>
        <c:auto val="1"/>
        <c:lblAlgn val="ctr"/>
        <c:lblOffset val="100"/>
        <c:noMultiLvlLbl val="0"/>
      </c:catAx>
      <c:valAx>
        <c:axId val="-21451476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-21098048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E8C07-9300-E144-ADC5-374AEEFFB2A5}" type="datetimeFigureOut">
              <a:rPr lang="en-US" smtClean="0"/>
              <a:t>8/31/15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F2104-9F65-6F4A-9AD8-16B64136D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601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Related work and how related to it</a:t>
            </a:r>
          </a:p>
          <a:p>
            <a:r>
              <a:rPr lang="en-US" dirty="0" smtClean="0"/>
              <a:t>How this is different</a:t>
            </a:r>
            <a:r>
              <a:rPr lang="en-US" baseline="0" dirty="0" smtClean="0"/>
              <a:t> and better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93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Previous ones have</a:t>
            </a:r>
            <a:r>
              <a:rPr lang="en-US" baseline="0" dirty="0" smtClean="0"/>
              <a:t> failed. I will do something better.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796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</a:t>
            </a:r>
            <a:r>
              <a:rPr lang="en-US" baseline="0" dirty="0" smtClean="0"/>
              <a:t> unit testing an input or is it a separate thing?</a:t>
            </a:r>
          </a:p>
          <a:p>
            <a:r>
              <a:rPr lang="en-US" baseline="0" dirty="0" smtClean="0"/>
              <a:t>Is it test based or logic based?</a:t>
            </a:r>
          </a:p>
          <a:p>
            <a:r>
              <a:rPr lang="en-US" baseline="0" dirty="0" smtClean="0"/>
              <a:t>Where is the unit testing coming from?</a:t>
            </a:r>
          </a:p>
          <a:p>
            <a:r>
              <a:rPr lang="en-US" baseline="0" dirty="0" smtClean="0"/>
              <a:t>What is the input and output?</a:t>
            </a:r>
          </a:p>
          <a:p>
            <a:r>
              <a:rPr lang="en-US" baseline="0" dirty="0" smtClean="0"/>
              <a:t>What can it do and what can it not do?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05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Variable names in the demo</a:t>
            </a:r>
            <a:r>
              <a:rPr lang="en-US" baseline="0" dirty="0" smtClean="0"/>
              <a:t> (l, m, h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low high mid)</a:t>
            </a:r>
          </a:p>
          <a:p>
            <a:r>
              <a:rPr lang="en-US" baseline="0" dirty="0" smtClean="0"/>
              <a:t>No switching back and forth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88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PDB – Pliny</a:t>
            </a:r>
            <a:r>
              <a:rPr lang="en-US" baseline="0" dirty="0" smtClean="0"/>
              <a:t> DB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18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PDB – Pliny</a:t>
            </a:r>
            <a:r>
              <a:rPr lang="en-US" baseline="0" dirty="0" smtClean="0"/>
              <a:t> DB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18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is the corpus is used for?</a:t>
            </a:r>
          </a:p>
          <a:p>
            <a:r>
              <a:rPr lang="en-US" dirty="0" smtClean="0"/>
              <a:t>Generating new code?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072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PDB – Pliny</a:t>
            </a:r>
            <a:r>
              <a:rPr lang="en-US" baseline="0" dirty="0" smtClean="0"/>
              <a:t> DB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18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</a:t>
            </a:r>
            <a:r>
              <a:rPr lang="en-US" baseline="0" dirty="0" smtClean="0"/>
              <a:t> it just renaming?</a:t>
            </a:r>
          </a:p>
          <a:p>
            <a:r>
              <a:rPr lang="en-US" baseline="0" dirty="0" smtClean="0"/>
              <a:t>Variable alias?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575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to put holes?</a:t>
            </a:r>
          </a:p>
          <a:p>
            <a:r>
              <a:rPr lang="en-US" dirty="0" smtClean="0"/>
              <a:t>Put a story</a:t>
            </a:r>
            <a:r>
              <a:rPr lang="en-US" baseline="0" dirty="0" smtClean="0"/>
              <a:t>, or a high level idea.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785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78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095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8/31/15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146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8/31/15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62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8/31/15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60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8/31/15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82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8/31/15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142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8/31/15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610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8/31/15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6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8/31/15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729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8/31/15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18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8/31/15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15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8/31/15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27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27B68-CA54-44E9-B275-74E2BF4F533E}" type="datetimeFigureOut">
              <a:rPr lang="en-US" smtClean="0"/>
              <a:t>8/31/15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87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4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Driven Program </a:t>
            </a:r>
            <a:r>
              <a:rPr lang="en-US" altLang="zh-CN" dirty="0" smtClean="0"/>
              <a:t>Completion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Yanxin</a:t>
            </a:r>
            <a:r>
              <a:rPr lang="en-US" dirty="0" smtClean="0"/>
              <a:t> Lu, </a:t>
            </a:r>
            <a:r>
              <a:rPr lang="en-US" dirty="0" err="1" smtClean="0"/>
              <a:t>Swarat</a:t>
            </a:r>
            <a:r>
              <a:rPr lang="en-US" dirty="0" smtClean="0"/>
              <a:t> Chaudhuri, Christopher Jermaine, </a:t>
            </a:r>
            <a:r>
              <a:rPr lang="en-US" dirty="0" err="1" smtClean="0"/>
              <a:t>Vijayaraghavan</a:t>
            </a:r>
            <a:r>
              <a:rPr lang="en-US" dirty="0" smtClean="0"/>
              <a:t> </a:t>
            </a:r>
            <a:r>
              <a:rPr lang="en-US" dirty="0" err="1" smtClean="0"/>
              <a:t>Murali</a:t>
            </a:r>
            <a:endParaRPr lang="en-US" dirty="0" smtClean="0"/>
          </a:p>
          <a:p>
            <a:r>
              <a:rPr lang="en-US" dirty="0" smtClean="0"/>
              <a:t>Presented by </a:t>
            </a:r>
            <a:r>
              <a:rPr lang="en-US" dirty="0" err="1" smtClean="0"/>
              <a:t>Yanxin</a:t>
            </a:r>
            <a:r>
              <a:rPr lang="en-US" dirty="0" smtClean="0"/>
              <a:t> Lu</a:t>
            </a: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304800" y="315335"/>
            <a:ext cx="2438400" cy="1056265"/>
            <a:chOff x="1600201" y="457200"/>
            <a:chExt cx="5537199" cy="2590800"/>
          </a:xfrm>
        </p:grpSpPr>
        <p:pic>
          <p:nvPicPr>
            <p:cNvPr id="6" name="Picture 18" descr="RiceLogo_lowR.jpg                                              0059182BMacintosh HD                   C006F5F3: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120"/>
            <a:stretch>
              <a:fillRect/>
            </a:stretch>
          </p:blipFill>
          <p:spPr bwMode="auto">
            <a:xfrm>
              <a:off x="1600201" y="457200"/>
              <a:ext cx="1892300" cy="24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8" descr="RiceLogo_lowR.jpg                                              0059182BMacintosh HD                   C006F5F3: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91" r="38165"/>
            <a:stretch>
              <a:fillRect/>
            </a:stretch>
          </p:blipFill>
          <p:spPr bwMode="auto">
            <a:xfrm>
              <a:off x="3657600" y="609600"/>
              <a:ext cx="1587500" cy="24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8" descr="RiceLogo_lowR.jpg                                              0059182BMacintosh HD                   C006F5F3: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551" r="18909"/>
            <a:stretch>
              <a:fillRect/>
            </a:stretch>
          </p:blipFill>
          <p:spPr bwMode="auto">
            <a:xfrm>
              <a:off x="5105400" y="609600"/>
              <a:ext cx="1219200" cy="24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8" descr="RiceLogo_lowR.jpg                                              0059182BMacintosh HD                   C006F5F3: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734" r="4573"/>
            <a:stretch>
              <a:fillRect/>
            </a:stretch>
          </p:blipFill>
          <p:spPr bwMode="auto">
            <a:xfrm>
              <a:off x="6324600" y="609600"/>
              <a:ext cx="812800" cy="24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liny-logo-v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675" y="315335"/>
            <a:ext cx="3344463" cy="94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4854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is difficult</a:t>
            </a:r>
            <a:endParaRPr lang="en-US" dirty="0"/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3450220"/>
              </p:ext>
            </p:extLst>
          </p:nvPr>
        </p:nvGraphicFramePr>
        <p:xfrm>
          <a:off x="457200" y="1447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5531" y="6407613"/>
            <a:ext cx="54665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https://docs.google.com/spreadsheet/ccc?key=0Aqe2P9sYhZ2ndElxbjVTcnV2bHFOWmUwSkt2bjZLdVE&amp;usp=drive_web#gid=5</a:t>
            </a:r>
          </a:p>
        </p:txBody>
      </p:sp>
    </p:spTree>
    <p:extLst>
      <p:ext uri="{BB962C8B-B14F-4D97-AF65-F5344CB8AC3E}">
        <p14:creationId xmlns:p14="http://schemas.microsoft.com/office/powerpoint/2010/main" val="4115174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Synthesis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Automatically generating programs</a:t>
            </a:r>
          </a:p>
          <a:p>
            <a:r>
              <a:rPr lang="en-US" dirty="0" smtClean="0"/>
              <a:t>Specification</a:t>
            </a:r>
          </a:p>
          <a:p>
            <a:pPr lvl="1"/>
            <a:r>
              <a:rPr lang="en-US" dirty="0" smtClean="0"/>
              <a:t>Logic formula</a:t>
            </a:r>
          </a:p>
          <a:p>
            <a:pPr lvl="2"/>
            <a:r>
              <a:rPr lang="en-US" dirty="0" smtClean="0"/>
              <a:t>x &gt; 0 and y &lt; x</a:t>
            </a:r>
          </a:p>
          <a:p>
            <a:pPr lvl="1"/>
            <a:r>
              <a:rPr lang="en-US" dirty="0" smtClean="0"/>
              <a:t>Unit testing</a:t>
            </a:r>
          </a:p>
          <a:p>
            <a:pPr lvl="2"/>
            <a:r>
              <a:rPr lang="en-US" dirty="0"/>
              <a:t>f</a:t>
            </a:r>
            <a:r>
              <a:rPr lang="en-US" dirty="0" smtClean="0"/>
              <a:t>(0, 1) = 0, f(1, 1) = 1, f(2, 1) = 1</a:t>
            </a:r>
          </a:p>
          <a:p>
            <a:pPr lvl="1"/>
            <a:r>
              <a:rPr lang="en-US" dirty="0" smtClean="0"/>
              <a:t>Natural language</a:t>
            </a:r>
          </a:p>
          <a:p>
            <a:pPr lvl="2"/>
            <a:r>
              <a:rPr lang="en-US" dirty="0" smtClean="0"/>
              <a:t>Give me a binary search!</a:t>
            </a:r>
          </a:p>
          <a:p>
            <a:r>
              <a:rPr lang="en-US" dirty="0" smtClean="0"/>
              <a:t>Hard problem!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8556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Deductive and solver-aided synthesis</a:t>
            </a:r>
          </a:p>
          <a:p>
            <a:pPr lvl="1"/>
            <a:r>
              <a:rPr lang="en-US" dirty="0" smtClean="0"/>
              <a:t>IEEE </a:t>
            </a:r>
            <a:r>
              <a:rPr lang="en-US" dirty="0"/>
              <a:t>Trans. Software Eng. 18(8</a:t>
            </a:r>
            <a:r>
              <a:rPr lang="en-US" dirty="0" smtClean="0"/>
              <a:t>), PLDI 2014</a:t>
            </a:r>
          </a:p>
          <a:p>
            <a:r>
              <a:rPr lang="en-US" dirty="0" smtClean="0"/>
              <a:t>Constraint-based synthesis</a:t>
            </a:r>
          </a:p>
          <a:p>
            <a:pPr lvl="1"/>
            <a:r>
              <a:rPr lang="en-US" dirty="0" smtClean="0"/>
              <a:t>Syntax-guided synthesis, FMCAD 2013</a:t>
            </a:r>
          </a:p>
          <a:p>
            <a:pPr lvl="1"/>
            <a:r>
              <a:rPr lang="en-US" dirty="0" smtClean="0"/>
              <a:t>Sketching, ASPLOS 2006</a:t>
            </a:r>
          </a:p>
          <a:p>
            <a:pPr lvl="1"/>
            <a:r>
              <a:rPr lang="en-US" dirty="0" smtClean="0"/>
              <a:t>Template, STTT 15(5-6)</a:t>
            </a:r>
          </a:p>
          <a:p>
            <a:r>
              <a:rPr lang="en-US" dirty="0" smtClean="0"/>
              <a:t>Inductive synthesis</a:t>
            </a:r>
          </a:p>
          <a:p>
            <a:pPr lvl="1"/>
            <a:r>
              <a:rPr lang="en-US" dirty="0" smtClean="0"/>
              <a:t>Input-output examples, POPL 2011, PLDI 2015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29567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data</a:t>
            </a:r>
            <a:endParaRPr lang="en-US" dirty="0"/>
          </a:p>
        </p:txBody>
      </p:sp>
      <p:pic>
        <p:nvPicPr>
          <p:cNvPr id="1026" name="Picture 2" descr="https://cdn.tutsplus.com/net/uploads/2013/08/github-collab-retina-preview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8800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orpheus-ms.sourceforge.net/sourcefor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1714499"/>
            <a:ext cx="3048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dn.afterdawn.com/v3/news/original/google_co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37" y="3810000"/>
            <a:ext cx="5200650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cdn.sstatic.net/stackoverflow/img/apple-touch-icon@2.png?v=ea71a5211a9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357" y="3406720"/>
            <a:ext cx="2705100" cy="2705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5532" y="6259768"/>
            <a:ext cx="38523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https://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cdn.tutsplus.com/net/uploads/2013/08/github-collab-retina-preview.gif</a:t>
            </a:r>
          </a:p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http://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morpheus-ms.sourceforge.net/sourceforge.png</a:t>
            </a:r>
          </a:p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http://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cdn.afterdawn.com/v3/news/original/google_code.jpg</a:t>
            </a:r>
          </a:p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http://cdn.sstatic.net/stackoverflow/img/apple-touch-icon@2.png?v=ea71a5211a91&amp;a</a:t>
            </a:r>
          </a:p>
        </p:txBody>
      </p:sp>
    </p:spTree>
    <p:extLst>
      <p:ext uri="{BB962C8B-B14F-4D97-AF65-F5344CB8AC3E}">
        <p14:creationId xmlns:p14="http://schemas.microsoft.com/office/powerpoint/2010/main" val="3340927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Data-driven program </a:t>
            </a:r>
            <a:r>
              <a:rPr lang="en-US" dirty="0" smtClean="0"/>
              <a:t>completion</a:t>
            </a:r>
          </a:p>
          <a:p>
            <a:pPr lvl="1"/>
            <a:r>
              <a:rPr lang="en-US" dirty="0" smtClean="0"/>
              <a:t>Demo</a:t>
            </a:r>
            <a:endParaRPr lang="en-US" dirty="0" smtClean="0"/>
          </a:p>
          <a:p>
            <a:pPr lvl="1"/>
            <a:r>
              <a:rPr lang="en-US" dirty="0" smtClean="0"/>
              <a:t>Corpus and Pliny </a:t>
            </a:r>
            <a:r>
              <a:rPr lang="en-US" dirty="0"/>
              <a:t>d</a:t>
            </a:r>
            <a:r>
              <a:rPr lang="en-US" dirty="0" smtClean="0"/>
              <a:t>atabase</a:t>
            </a:r>
            <a:endParaRPr lang="en-US" dirty="0" smtClean="0"/>
          </a:p>
          <a:p>
            <a:pPr lvl="1"/>
            <a:r>
              <a:rPr lang="en-US" dirty="0" smtClean="0"/>
              <a:t>Synthesis algorithm</a:t>
            </a:r>
          </a:p>
          <a:p>
            <a:pPr lvl="1"/>
            <a:r>
              <a:rPr lang="en-US" dirty="0" smtClean="0"/>
              <a:t>Initial experiment and future work</a:t>
            </a:r>
            <a:endParaRPr lang="en-US" dirty="0" smtClean="0"/>
          </a:p>
          <a:p>
            <a:r>
              <a:rPr lang="en-US" dirty="0" smtClean="0"/>
              <a:t>Program repair</a:t>
            </a:r>
          </a:p>
        </p:txBody>
      </p:sp>
    </p:spTree>
    <p:extLst>
      <p:ext uri="{BB962C8B-B14F-4D97-AF65-F5344CB8AC3E}">
        <p14:creationId xmlns:p14="http://schemas.microsoft.com/office/powerpoint/2010/main" val="3555967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Completion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subset of C</a:t>
            </a:r>
            <a:endParaRPr lang="en-US" dirty="0"/>
          </a:p>
        </p:txBody>
      </p:sp>
      <p:pic>
        <p:nvPicPr>
          <p:cNvPr id="4" name="Picture 3" descr="templa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86000"/>
            <a:ext cx="4023844" cy="3895081"/>
          </a:xfrm>
          <a:prstGeom prst="rect">
            <a:avLst/>
          </a:prstGeom>
        </p:spPr>
      </p:pic>
      <p:pic>
        <p:nvPicPr>
          <p:cNvPr id="5" name="Picture 4" descr="fix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286000"/>
            <a:ext cx="3753981" cy="3642976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4267200" y="3733800"/>
            <a:ext cx="8260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080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70502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925551" y="2143565"/>
            <a:ext cx="1066800" cy="2819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Synthesis</a:t>
            </a:r>
            <a:endParaRPr lang="en-US" dirty="0"/>
          </a:p>
        </p:txBody>
      </p:sp>
      <p:sp>
        <p:nvSpPr>
          <p:cNvPr id="7" name="Can 6"/>
          <p:cNvSpPr/>
          <p:nvPr/>
        </p:nvSpPr>
        <p:spPr>
          <a:xfrm>
            <a:off x="1143000" y="2863759"/>
            <a:ext cx="914400" cy="1216152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PDB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2667888"/>
            <a:ext cx="1116323" cy="1863079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 rot="10800000">
            <a:off x="2569595" y="2874533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0800000">
            <a:off x="5937504" y="2877184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188389" y="2321128"/>
            <a:ext cx="209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Incomplete program</a:t>
            </a:r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5937504" y="3837595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188389" y="4505837"/>
            <a:ext cx="2095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Completed program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503678" y="2438400"/>
            <a:ext cx="72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2569595" y="3848368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613452" y="4419600"/>
            <a:ext cx="2313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Top-k similar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478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925551" y="2143565"/>
            <a:ext cx="1066800" cy="2819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Synthesis</a:t>
            </a:r>
            <a:endParaRPr lang="en-US" dirty="0"/>
          </a:p>
        </p:txBody>
      </p:sp>
      <p:sp>
        <p:nvSpPr>
          <p:cNvPr id="7" name="Can 6"/>
          <p:cNvSpPr/>
          <p:nvPr/>
        </p:nvSpPr>
        <p:spPr>
          <a:xfrm>
            <a:off x="1143000" y="2863759"/>
            <a:ext cx="914400" cy="1216152"/>
          </a:xfrm>
          <a:prstGeom prst="ca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PDB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2667888"/>
            <a:ext cx="1116323" cy="1863079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 rot="10800000">
            <a:off x="2569595" y="2874533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0800000">
            <a:off x="5937504" y="2877184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188389" y="2321128"/>
            <a:ext cx="209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Incomplete program</a:t>
            </a:r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5937504" y="3837595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188389" y="4505837"/>
            <a:ext cx="2095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Completed program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503678" y="2438400"/>
            <a:ext cx="72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2569595" y="3848368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613452" y="4419600"/>
            <a:ext cx="2313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Top-k similar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254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PDB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Thousands of programs with features</a:t>
            </a:r>
            <a:endParaRPr lang="en-US" dirty="0"/>
          </a:p>
          <a:p>
            <a:r>
              <a:rPr lang="en-US" dirty="0" smtClean="0"/>
              <a:t>Similarity Metrics</a:t>
            </a:r>
          </a:p>
          <a:p>
            <a:r>
              <a:rPr lang="en-US" dirty="0" smtClean="0"/>
              <a:t>Fast top-k query</a:t>
            </a:r>
          </a:p>
          <a:p>
            <a:pPr lvl="1"/>
            <a:r>
              <a:rPr lang="en-US" dirty="0" smtClean="0"/>
              <a:t>1-2 orders of magnitude faster than no-SQL </a:t>
            </a:r>
            <a:r>
              <a:rPr lang="en-US" smtClean="0"/>
              <a:t>database </a:t>
            </a:r>
            <a:r>
              <a:rPr lang="en-US" smtClean="0"/>
              <a:t>systems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2050" name="Picture 2" descr="Christopher M.  Jerm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2984"/>
            <a:ext cx="952500" cy="12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7829" y="1329810"/>
            <a:ext cx="1560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Chris Jermaine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316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than 100,000 projects</a:t>
            </a:r>
          </a:p>
          <a:p>
            <a:r>
              <a:rPr lang="en-US" dirty="0" smtClean="0"/>
              <a:t>Repositories</a:t>
            </a:r>
          </a:p>
          <a:p>
            <a:pPr lvl="1"/>
            <a:r>
              <a:rPr lang="en-US" dirty="0" smtClean="0"/>
              <a:t>GitHub, </a:t>
            </a:r>
            <a:r>
              <a:rPr lang="en-US" dirty="0" err="1" smtClean="0"/>
              <a:t>Sourceforge</a:t>
            </a:r>
            <a:r>
              <a:rPr lang="en-US" dirty="0" smtClean="0"/>
              <a:t>, Google Code</a:t>
            </a:r>
          </a:p>
          <a:p>
            <a:pPr lvl="1"/>
            <a:r>
              <a:rPr lang="en-US" dirty="0" smtClean="0"/>
              <a:t>C, C++, Java</a:t>
            </a:r>
          </a:p>
          <a:p>
            <a:r>
              <a:rPr lang="en-US" dirty="0" smtClean="0"/>
              <a:t>Preprocessing</a:t>
            </a:r>
          </a:p>
          <a:p>
            <a:pPr lvl="1"/>
            <a:r>
              <a:rPr lang="en-US" dirty="0" smtClean="0"/>
              <a:t>50GB of source code</a:t>
            </a:r>
          </a:p>
          <a:p>
            <a:pPr lvl="1"/>
            <a:r>
              <a:rPr lang="en-US" dirty="0" smtClean="0"/>
              <a:t>480+ </a:t>
            </a:r>
            <a:r>
              <a:rPr lang="en-US" dirty="0" smtClean="0"/>
              <a:t>projects</a:t>
            </a:r>
            <a:endParaRPr lang="en-US" dirty="0" smtClean="0"/>
          </a:p>
          <a:p>
            <a:pPr lvl="1"/>
            <a:r>
              <a:rPr lang="en-US" dirty="0"/>
              <a:t>C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3076" name="Picture 4" descr="https://evbdn.eventbrite.com/s3-s3/eventlogos/43547766/leid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2706029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grammatech.com/sites/default/files/respondr/grammatech-static-analysis_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810000"/>
            <a:ext cx="2143125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834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Lightweight program analysis</a:t>
            </a:r>
          </a:p>
          <a:p>
            <a:r>
              <a:rPr lang="en-US" dirty="0" smtClean="0"/>
              <a:t>Capturing characteristics of programs</a:t>
            </a:r>
          </a:p>
          <a:p>
            <a:pPr lvl="1"/>
            <a:r>
              <a:rPr lang="en-US" dirty="0" smtClean="0"/>
              <a:t>Abstract Structural Skeleton</a:t>
            </a:r>
          </a:p>
          <a:p>
            <a:pPr lvl="2"/>
            <a:r>
              <a:rPr lang="en-US" dirty="0"/>
              <a:t>(</a:t>
            </a:r>
            <a:r>
              <a:rPr lang="en-US" dirty="0" err="1"/>
              <a:t>seq</a:t>
            </a:r>
            <a:r>
              <a:rPr lang="en-US" dirty="0"/>
              <a:t> (loop (</a:t>
            </a:r>
            <a:r>
              <a:rPr lang="en-US" dirty="0" err="1"/>
              <a:t>seq</a:t>
            </a:r>
            <a:r>
              <a:rPr lang="en-US" dirty="0"/>
              <a:t> (</a:t>
            </a:r>
            <a:r>
              <a:rPr lang="en-US" dirty="0" err="1"/>
              <a:t>cond</a:t>
            </a:r>
            <a:r>
              <a:rPr lang="en-US" dirty="0"/>
              <a:t> </a:t>
            </a:r>
            <a:r>
              <a:rPr lang="en-US" dirty="0" smtClean="0"/>
              <a:t>()))))</a:t>
            </a:r>
          </a:p>
          <a:p>
            <a:pPr lvl="1"/>
            <a:r>
              <a:rPr lang="en-US" dirty="0" smtClean="0"/>
              <a:t>Coupling</a:t>
            </a:r>
          </a:p>
          <a:p>
            <a:pPr lvl="1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412168" y="4271513"/>
            <a:ext cx="166808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('int', 'c:unary-’)</a:t>
            </a:r>
          </a:p>
          <a:p>
            <a:r>
              <a:rPr lang="it-IT" dirty="0"/>
              <a:t>('int', 'c:/’)</a:t>
            </a:r>
          </a:p>
          <a:p>
            <a:r>
              <a:rPr lang="it-IT" dirty="0"/>
              <a:t>('int*', 'c:+’)</a:t>
            </a:r>
          </a:p>
          <a:p>
            <a:r>
              <a:rPr lang="it-IT" dirty="0"/>
              <a:t>('int', 'c:+’)</a:t>
            </a:r>
          </a:p>
          <a:p>
            <a:r>
              <a:rPr lang="it-IT" dirty="0"/>
              <a:t>('int', 'c:-’)</a:t>
            </a:r>
          </a:p>
          <a:p>
            <a:r>
              <a:rPr lang="it-IT" dirty="0"/>
              <a:t>('int', 'c</a:t>
            </a:r>
            <a:r>
              <a:rPr lang="it-IT" dirty="0" smtClean="0"/>
              <a:t>:==’)</a:t>
            </a:r>
            <a:endParaRPr lang="en-US" dirty="0"/>
          </a:p>
        </p:txBody>
      </p:sp>
      <p:pic>
        <p:nvPicPr>
          <p:cNvPr id="5" name="Picture 4" descr="good_prog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99" y="3331234"/>
            <a:ext cx="3215303" cy="2895600"/>
          </a:xfrm>
          <a:prstGeom prst="rect">
            <a:avLst/>
          </a:prstGeom>
        </p:spPr>
      </p:pic>
      <p:pic>
        <p:nvPicPr>
          <p:cNvPr id="1026" name="Picture 2" descr="http://www.grammatech.com/sites/default/files/respondr/grammatech-static-analysis_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9600"/>
            <a:ext cx="2143125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n 6"/>
          <p:cNvSpPr/>
          <p:nvPr/>
        </p:nvSpPr>
        <p:spPr>
          <a:xfrm>
            <a:off x="3810000" y="4648200"/>
            <a:ext cx="914400" cy="1216152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PDB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 rot="3902811">
            <a:off x="3568149" y="3940733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901945" y="5013959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0800000">
            <a:off x="4923809" y="4906359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96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925551" y="2143565"/>
            <a:ext cx="1066800" cy="2819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Synthesis</a:t>
            </a:r>
            <a:endParaRPr lang="en-US" dirty="0"/>
          </a:p>
        </p:txBody>
      </p:sp>
      <p:sp>
        <p:nvSpPr>
          <p:cNvPr id="7" name="Can 6"/>
          <p:cNvSpPr/>
          <p:nvPr/>
        </p:nvSpPr>
        <p:spPr>
          <a:xfrm>
            <a:off x="1143000" y="2863759"/>
            <a:ext cx="914400" cy="1216152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PDB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2667888"/>
            <a:ext cx="1116323" cy="1863079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 rot="10800000">
            <a:off x="2569595" y="2874533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0800000">
            <a:off x="5937504" y="2877184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188389" y="2321128"/>
            <a:ext cx="209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Incomplete program</a:t>
            </a:r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5937504" y="3837595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188389" y="4505837"/>
            <a:ext cx="2095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Completed program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503678" y="2438400"/>
            <a:ext cx="72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2569595" y="3848368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613452" y="4419600"/>
            <a:ext cx="2313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Top-k similar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595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 programs</a:t>
            </a:r>
            <a:endParaRPr lang="en-US" dirty="0"/>
          </a:p>
        </p:txBody>
      </p:sp>
      <p:pic>
        <p:nvPicPr>
          <p:cNvPr id="5" name="Picture 4" descr="templa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1676400"/>
            <a:ext cx="3256999" cy="3152775"/>
          </a:xfrm>
          <a:prstGeom prst="rect">
            <a:avLst/>
          </a:prstGeom>
        </p:spPr>
      </p:pic>
      <p:sp>
        <p:nvSpPr>
          <p:cNvPr id="7" name="Can 6"/>
          <p:cNvSpPr/>
          <p:nvPr/>
        </p:nvSpPr>
        <p:spPr>
          <a:xfrm>
            <a:off x="1371600" y="5029200"/>
            <a:ext cx="914400" cy="1216152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PDB</a:t>
            </a:r>
            <a:endParaRPr lang="en-US" dirty="0"/>
          </a:p>
        </p:txBody>
      </p:sp>
      <p:pic>
        <p:nvPicPr>
          <p:cNvPr id="4" name="Picture 3" descr="Screen Shot 2015-08-28 at 08.43.4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524000"/>
            <a:ext cx="2108200" cy="2389693"/>
          </a:xfrm>
          <a:prstGeom prst="rect">
            <a:avLst/>
          </a:prstGeom>
        </p:spPr>
      </p:pic>
      <p:pic>
        <p:nvPicPr>
          <p:cNvPr id="9" name="Picture 8" descr="Screen Shot 2015-08-28 at 08.43.2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4572000"/>
            <a:ext cx="2273300" cy="1980574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3505200" y="3505200"/>
            <a:ext cx="968761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Screen Shot 2015-08-28 at 08.49.2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00" y="1295400"/>
            <a:ext cx="2463800" cy="2463800"/>
          </a:xfrm>
          <a:prstGeom prst="rect">
            <a:avLst/>
          </a:prstGeom>
        </p:spPr>
      </p:pic>
      <p:pic>
        <p:nvPicPr>
          <p:cNvPr id="12" name="Picture 11" descr="good_prog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886200"/>
            <a:ext cx="2617877" cy="228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46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Filling in the holes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 for ways to replace holes</a:t>
            </a:r>
            <a:endParaRPr lang="en-US" dirty="0"/>
          </a:p>
        </p:txBody>
      </p:sp>
      <p:pic>
        <p:nvPicPr>
          <p:cNvPr id="4" name="Picture 3" descr="templa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2438400"/>
            <a:ext cx="3542355" cy="3429000"/>
          </a:xfrm>
          <a:prstGeom prst="rect">
            <a:avLst/>
          </a:prstGeom>
        </p:spPr>
      </p:pic>
      <p:pic>
        <p:nvPicPr>
          <p:cNvPr id="5" name="Picture 4" descr="good_prog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514600"/>
            <a:ext cx="3760877" cy="32766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781175" y="3581400"/>
            <a:ext cx="3048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638800" y="3124200"/>
            <a:ext cx="3048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019800" y="3552093"/>
            <a:ext cx="5334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6438900" y="3979986"/>
            <a:ext cx="3429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6438900" y="4419600"/>
            <a:ext cx="3429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>
            <a:stCxn id="7" idx="3"/>
            <a:endCxn id="8" idx="1"/>
          </p:cNvCxnSpPr>
          <p:nvPr/>
        </p:nvCxnSpPr>
        <p:spPr>
          <a:xfrm flipV="1">
            <a:off x="2085975" y="3261947"/>
            <a:ext cx="3552825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7" idx="3"/>
            <a:endCxn id="9" idx="1"/>
          </p:cNvCxnSpPr>
          <p:nvPr/>
        </p:nvCxnSpPr>
        <p:spPr>
          <a:xfrm flipV="1">
            <a:off x="2085975" y="3689840"/>
            <a:ext cx="3933825" cy="293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7" idx="3"/>
            <a:endCxn id="10" idx="1"/>
          </p:cNvCxnSpPr>
          <p:nvPr/>
        </p:nvCxnSpPr>
        <p:spPr>
          <a:xfrm>
            <a:off x="2085975" y="3719147"/>
            <a:ext cx="4352925" cy="3985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7" idx="3"/>
            <a:endCxn id="11" idx="1"/>
          </p:cNvCxnSpPr>
          <p:nvPr/>
        </p:nvCxnSpPr>
        <p:spPr>
          <a:xfrm>
            <a:off x="2085975" y="3719147"/>
            <a:ext cx="4352925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7904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Renaming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Variables not defined</a:t>
            </a:r>
            <a:endParaRPr lang="en-US" dirty="0"/>
          </a:p>
        </p:txBody>
      </p:sp>
      <p:pic>
        <p:nvPicPr>
          <p:cNvPr id="6" name="Picture 5" descr="renami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62200"/>
            <a:ext cx="3888370" cy="3752850"/>
          </a:xfrm>
          <a:prstGeom prst="rect">
            <a:avLst/>
          </a:prstGeom>
        </p:spPr>
      </p:pic>
      <p:pic>
        <p:nvPicPr>
          <p:cNvPr id="7" name="Picture 6" descr="incorrec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304962"/>
            <a:ext cx="4049950" cy="3867326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953000" y="2971800"/>
            <a:ext cx="457200" cy="228601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652120" y="3657599"/>
            <a:ext cx="257175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953000" y="3200401"/>
            <a:ext cx="533400" cy="228600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205412" y="3657599"/>
            <a:ext cx="381000" cy="241057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586412" y="3886200"/>
            <a:ext cx="204788" cy="241057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>
            <a:stCxn id="9" idx="3"/>
            <a:endCxn id="8" idx="1"/>
          </p:cNvCxnSpPr>
          <p:nvPr/>
        </p:nvCxnSpPr>
        <p:spPr>
          <a:xfrm flipV="1">
            <a:off x="1909295" y="3086101"/>
            <a:ext cx="3043705" cy="7092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9" idx="3"/>
            <a:endCxn id="10" idx="1"/>
          </p:cNvCxnSpPr>
          <p:nvPr/>
        </p:nvCxnSpPr>
        <p:spPr>
          <a:xfrm flipV="1">
            <a:off x="1909295" y="3314701"/>
            <a:ext cx="3043705" cy="4806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9" idx="3"/>
            <a:endCxn id="11" idx="1"/>
          </p:cNvCxnSpPr>
          <p:nvPr/>
        </p:nvCxnSpPr>
        <p:spPr>
          <a:xfrm flipV="1">
            <a:off x="1909295" y="3778128"/>
            <a:ext cx="3296117" cy="172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3"/>
            <a:endCxn id="12" idx="1"/>
          </p:cNvCxnSpPr>
          <p:nvPr/>
        </p:nvCxnSpPr>
        <p:spPr>
          <a:xfrm>
            <a:off x="1909295" y="3795346"/>
            <a:ext cx="3677117" cy="2113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433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Filtering out incorrect programs</a:t>
            </a:r>
            <a:endParaRPr lang="en-US" dirty="0"/>
          </a:p>
        </p:txBody>
      </p:sp>
      <p:pic>
        <p:nvPicPr>
          <p:cNvPr id="4" name="Picture 3" descr="fi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813" y="2286000"/>
            <a:ext cx="3847573" cy="3733800"/>
          </a:xfrm>
          <a:prstGeom prst="rect">
            <a:avLst/>
          </a:prstGeom>
        </p:spPr>
      </p:pic>
      <p:pic>
        <p:nvPicPr>
          <p:cNvPr id="8" name="Picture 7" descr="Screen Shot 2015-08-28 at 09.02.2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419600"/>
            <a:ext cx="2298700" cy="2219853"/>
          </a:xfrm>
          <a:prstGeom prst="rect">
            <a:avLst/>
          </a:prstGeom>
        </p:spPr>
      </p:pic>
      <p:pic>
        <p:nvPicPr>
          <p:cNvPr id="9" name="Picture 8" descr="Screen Shot 2015-08-28 at 09.02.2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0"/>
            <a:ext cx="2070100" cy="2009051"/>
          </a:xfrm>
          <a:prstGeom prst="rect">
            <a:avLst/>
          </a:prstGeom>
        </p:spPr>
      </p:pic>
      <p:pic>
        <p:nvPicPr>
          <p:cNvPr id="10" name="Picture 9" descr="Screen Shot 2015-08-28 at 09.03.0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438400"/>
            <a:ext cx="1981200" cy="1881616"/>
          </a:xfrm>
          <a:prstGeom prst="rect">
            <a:avLst/>
          </a:prstGeom>
        </p:spPr>
      </p:pic>
      <p:pic>
        <p:nvPicPr>
          <p:cNvPr id="11" name="Picture 10" descr="fi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572000"/>
            <a:ext cx="2094973" cy="2033025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>
            <a:off x="4191000" y="3962400"/>
            <a:ext cx="968761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86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Heuristics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set of heuristics</a:t>
            </a:r>
          </a:p>
          <a:p>
            <a:pPr lvl="1"/>
            <a:r>
              <a:rPr lang="en-US" dirty="0"/>
              <a:t>Types</a:t>
            </a:r>
          </a:p>
          <a:p>
            <a:pPr lvl="1"/>
            <a:r>
              <a:rPr lang="en-US" dirty="0"/>
              <a:t>Context</a:t>
            </a:r>
          </a:p>
          <a:p>
            <a:r>
              <a:rPr lang="en-US" dirty="0" smtClean="0"/>
              <a:t>Huge </a:t>
            </a:r>
            <a:r>
              <a:rPr lang="en-US" dirty="0" smtClean="0"/>
              <a:t>search space reduction</a:t>
            </a:r>
          </a:p>
        </p:txBody>
      </p:sp>
    </p:spTree>
    <p:extLst>
      <p:ext uri="{BB962C8B-B14F-4D97-AF65-F5344CB8AC3E}">
        <p14:creationId xmlns:p14="http://schemas.microsoft.com/office/powerpoint/2010/main" val="965027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Heuristics -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Ignore expressions with incompatible types</a:t>
            </a:r>
            <a:endParaRPr lang="en-US" dirty="0"/>
          </a:p>
        </p:txBody>
      </p:sp>
      <p:pic>
        <p:nvPicPr>
          <p:cNvPr id="4" name="Picture 3" descr="templa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438400"/>
            <a:ext cx="3542355" cy="3429000"/>
          </a:xfrm>
          <a:prstGeom prst="rect">
            <a:avLst/>
          </a:prstGeom>
        </p:spPr>
      </p:pic>
      <p:pic>
        <p:nvPicPr>
          <p:cNvPr id="5" name="Picture 4" descr="good_prog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438400"/>
            <a:ext cx="3760877" cy="32766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447800" y="3581400"/>
            <a:ext cx="3048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096000" y="3276600"/>
            <a:ext cx="6858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172200" y="3733800"/>
            <a:ext cx="8382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705600" y="4114800"/>
            <a:ext cx="8382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6" idx="3"/>
            <a:endCxn id="7" idx="1"/>
          </p:cNvCxnSpPr>
          <p:nvPr/>
        </p:nvCxnSpPr>
        <p:spPr>
          <a:xfrm flipV="1">
            <a:off x="1752600" y="3414347"/>
            <a:ext cx="43434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6" idx="3"/>
            <a:endCxn id="8" idx="1"/>
          </p:cNvCxnSpPr>
          <p:nvPr/>
        </p:nvCxnSpPr>
        <p:spPr>
          <a:xfrm>
            <a:off x="1752600" y="3719147"/>
            <a:ext cx="4419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3"/>
            <a:endCxn id="9" idx="1"/>
          </p:cNvCxnSpPr>
          <p:nvPr/>
        </p:nvCxnSpPr>
        <p:spPr>
          <a:xfrm>
            <a:off x="1752600" y="3719147"/>
            <a:ext cx="49530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ultiply 18"/>
          <p:cNvSpPr/>
          <p:nvPr/>
        </p:nvSpPr>
        <p:spPr>
          <a:xfrm>
            <a:off x="5029200" y="3352800"/>
            <a:ext cx="304800" cy="228600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ultiply 19"/>
          <p:cNvSpPr/>
          <p:nvPr/>
        </p:nvSpPr>
        <p:spPr>
          <a:xfrm>
            <a:off x="4876800" y="3733800"/>
            <a:ext cx="304800" cy="228600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ultiply 20"/>
          <p:cNvSpPr/>
          <p:nvPr/>
        </p:nvSpPr>
        <p:spPr>
          <a:xfrm>
            <a:off x="5181600" y="3962400"/>
            <a:ext cx="304800" cy="228600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479173" y="3026491"/>
            <a:ext cx="13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int</a:t>
            </a:r>
            <a:r>
              <a:rPr lang="en-US" dirty="0" smtClean="0"/>
              <a:t> or double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793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Heuristics -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Ignore expressions with no common parents</a:t>
            </a:r>
            <a:endParaRPr lang="en-US" dirty="0"/>
          </a:p>
        </p:txBody>
      </p:sp>
      <p:pic>
        <p:nvPicPr>
          <p:cNvPr id="17" name="Picture 16" descr="templa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438400"/>
            <a:ext cx="3542355" cy="3429000"/>
          </a:xfrm>
          <a:prstGeom prst="rect">
            <a:avLst/>
          </a:prstGeom>
        </p:spPr>
      </p:pic>
      <p:pic>
        <p:nvPicPr>
          <p:cNvPr id="18" name="Picture 17" descr="good_prog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438400"/>
            <a:ext cx="3760877" cy="3276600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1476376" y="3581400"/>
            <a:ext cx="3048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5638800" y="3048000"/>
            <a:ext cx="3048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6096000" y="3505200"/>
            <a:ext cx="4572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6400800" y="3962400"/>
            <a:ext cx="3429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6400800" y="4343400"/>
            <a:ext cx="3429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>
            <a:stCxn id="22" idx="3"/>
            <a:endCxn id="23" idx="1"/>
          </p:cNvCxnSpPr>
          <p:nvPr/>
        </p:nvCxnSpPr>
        <p:spPr>
          <a:xfrm flipV="1">
            <a:off x="1781176" y="3185747"/>
            <a:ext cx="3857624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2" idx="3"/>
            <a:endCxn id="24" idx="1"/>
          </p:cNvCxnSpPr>
          <p:nvPr/>
        </p:nvCxnSpPr>
        <p:spPr>
          <a:xfrm flipV="1">
            <a:off x="1781176" y="3642947"/>
            <a:ext cx="4314824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2" idx="3"/>
            <a:endCxn id="25" idx="1"/>
          </p:cNvCxnSpPr>
          <p:nvPr/>
        </p:nvCxnSpPr>
        <p:spPr>
          <a:xfrm>
            <a:off x="1781176" y="3719147"/>
            <a:ext cx="4619624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2" idx="3"/>
            <a:endCxn id="26" idx="1"/>
          </p:cNvCxnSpPr>
          <p:nvPr/>
        </p:nvCxnSpPr>
        <p:spPr>
          <a:xfrm>
            <a:off x="1781176" y="3719147"/>
            <a:ext cx="4619624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Multiply 30"/>
          <p:cNvSpPr/>
          <p:nvPr/>
        </p:nvSpPr>
        <p:spPr>
          <a:xfrm>
            <a:off x="4267200" y="3276600"/>
            <a:ext cx="304800" cy="228600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Multiply 31"/>
          <p:cNvSpPr/>
          <p:nvPr/>
        </p:nvSpPr>
        <p:spPr>
          <a:xfrm>
            <a:off x="4648200" y="3886200"/>
            <a:ext cx="304800" cy="228600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Multiply 32"/>
          <p:cNvSpPr/>
          <p:nvPr/>
        </p:nvSpPr>
        <p:spPr>
          <a:xfrm>
            <a:off x="4648200" y="4191000"/>
            <a:ext cx="304800" cy="228600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277003" y="2880117"/>
            <a:ext cx="1749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Binary operation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97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experiment and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Binary </a:t>
            </a:r>
            <a:r>
              <a:rPr lang="en-US" dirty="0" smtClean="0"/>
              <a:t>search</a:t>
            </a:r>
          </a:p>
          <a:p>
            <a:pPr lvl="1"/>
            <a:r>
              <a:rPr lang="en-US" dirty="0" smtClean="0"/>
              <a:t>Less than 10 seconds</a:t>
            </a:r>
          </a:p>
          <a:p>
            <a:endParaRPr lang="en-US" dirty="0" smtClean="0"/>
          </a:p>
          <a:p>
            <a:r>
              <a:rPr lang="en-US" dirty="0" smtClean="0"/>
              <a:t>Future work</a:t>
            </a:r>
          </a:p>
          <a:p>
            <a:pPr lvl="1"/>
            <a:r>
              <a:rPr lang="en-US" dirty="0" smtClean="0"/>
              <a:t>More benchmark </a:t>
            </a:r>
            <a:r>
              <a:rPr lang="en-US" dirty="0" smtClean="0"/>
              <a:t>problems</a:t>
            </a:r>
            <a:endParaRPr lang="en-US" dirty="0" smtClean="0"/>
          </a:p>
          <a:p>
            <a:pPr lvl="1"/>
            <a:r>
              <a:rPr lang="en-US" dirty="0" smtClean="0"/>
              <a:t>Performance increase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269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repair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 descr="incorrec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42" y="1524000"/>
            <a:ext cx="3112134" cy="2971800"/>
          </a:xfrm>
          <a:prstGeom prst="rect">
            <a:avLst/>
          </a:prstGeom>
        </p:spPr>
      </p:pic>
      <p:sp>
        <p:nvSpPr>
          <p:cNvPr id="7" name="Can 6"/>
          <p:cNvSpPr/>
          <p:nvPr/>
        </p:nvSpPr>
        <p:spPr>
          <a:xfrm>
            <a:off x="1600200" y="4724400"/>
            <a:ext cx="914400" cy="1216152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PDB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4191000" y="3581400"/>
            <a:ext cx="609600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fix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543" y="1880624"/>
            <a:ext cx="3505200" cy="3401551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408872" y="2514600"/>
            <a:ext cx="990600" cy="228600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408872" y="2708084"/>
            <a:ext cx="20168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562600" y="5638800"/>
            <a:ext cx="215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 similar as possible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770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Bug localization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bug localization</a:t>
            </a:r>
          </a:p>
          <a:p>
            <a:pPr lvl="1"/>
            <a:r>
              <a:rPr lang="en-US" dirty="0"/>
              <a:t>Program completion </a:t>
            </a:r>
            <a:r>
              <a:rPr lang="en-US" dirty="0" smtClean="0"/>
              <a:t>problem</a:t>
            </a:r>
            <a:endParaRPr lang="en-US" dirty="0" smtClean="0"/>
          </a:p>
          <a:p>
            <a:r>
              <a:rPr lang="en-US" dirty="0" smtClean="0"/>
              <a:t>Where </a:t>
            </a:r>
            <a:r>
              <a:rPr lang="en-US" dirty="0" smtClean="0"/>
              <a:t>to put holes?</a:t>
            </a:r>
          </a:p>
          <a:p>
            <a:pPr lvl="1"/>
            <a:r>
              <a:rPr lang="en-US" dirty="0" smtClean="0"/>
              <a:t>Possible faulty locations</a:t>
            </a:r>
          </a:p>
          <a:p>
            <a:r>
              <a:rPr lang="en-US" dirty="0" smtClean="0"/>
              <a:t>How big is the hole?</a:t>
            </a:r>
          </a:p>
          <a:p>
            <a:pPr lvl="1"/>
            <a:r>
              <a:rPr lang="en-US" dirty="0" smtClean="0"/>
              <a:t>Small holes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7935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 completion</a:t>
            </a:r>
          </a:p>
          <a:p>
            <a:r>
              <a:rPr lang="en-US" dirty="0" smtClean="0"/>
              <a:t>Program repair</a:t>
            </a:r>
          </a:p>
          <a:p>
            <a:r>
              <a:rPr lang="en-US" dirty="0" smtClean="0"/>
              <a:t>Big data + programming language</a:t>
            </a:r>
          </a:p>
        </p:txBody>
      </p:sp>
      <p:pic>
        <p:nvPicPr>
          <p:cNvPr id="4" name="pliny-logo-v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191000"/>
            <a:ext cx="3344463" cy="94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9196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3824</TotalTime>
  <Words>712</Words>
  <Application>Microsoft Macintosh PowerPoint</Application>
  <PresentationFormat>On-screen Show (4:3)</PresentationFormat>
  <Paragraphs>162</Paragraphs>
  <Slides>26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Data Driven Program Completion</vt:lpstr>
      <vt:lpstr>Programming is difficult</vt:lpstr>
      <vt:lpstr>Program Synthesis</vt:lpstr>
      <vt:lpstr>Related work</vt:lpstr>
      <vt:lpstr>Big data</vt:lpstr>
      <vt:lpstr>Summary</vt:lpstr>
      <vt:lpstr>Program Completion</vt:lpstr>
      <vt:lpstr>Demo</vt:lpstr>
      <vt:lpstr>Architecture</vt:lpstr>
      <vt:lpstr>Architecture</vt:lpstr>
      <vt:lpstr>PDB</vt:lpstr>
      <vt:lpstr>Corpus</vt:lpstr>
      <vt:lpstr>Feature Extraction</vt:lpstr>
      <vt:lpstr>Architecture</vt:lpstr>
      <vt:lpstr>Similar programs</vt:lpstr>
      <vt:lpstr>Filling in the holes</vt:lpstr>
      <vt:lpstr>Variable Renaming</vt:lpstr>
      <vt:lpstr>Unit Testing</vt:lpstr>
      <vt:lpstr>Heuristics</vt:lpstr>
      <vt:lpstr>Heuristics - types</vt:lpstr>
      <vt:lpstr>Heuristics - context</vt:lpstr>
      <vt:lpstr>Initial experiment and future work</vt:lpstr>
      <vt:lpstr>Program repair</vt:lpstr>
      <vt:lpstr>Bug localization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Driven Program Synthesis</dc:title>
  <dc:creator>yanxin</dc:creator>
  <cp:lastModifiedBy>Yanxin</cp:lastModifiedBy>
  <cp:revision>132</cp:revision>
  <dcterms:created xsi:type="dcterms:W3CDTF">2015-08-26T00:11:50Z</dcterms:created>
  <dcterms:modified xsi:type="dcterms:W3CDTF">2015-08-31T16:15:07Z</dcterms:modified>
</cp:coreProperties>
</file>