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6" r:id="rId2"/>
    <p:sldId id="256" r:id="rId3"/>
    <p:sldId id="289" r:id="rId4"/>
    <p:sldId id="297" r:id="rId5"/>
    <p:sldId id="257" r:id="rId6"/>
    <p:sldId id="295" r:id="rId7"/>
    <p:sldId id="290" r:id="rId8"/>
    <p:sldId id="300" r:id="rId9"/>
    <p:sldId id="273" r:id="rId10"/>
    <p:sldId id="275" r:id="rId11"/>
    <p:sldId id="298" r:id="rId12"/>
    <p:sldId id="291" r:id="rId13"/>
    <p:sldId id="292" r:id="rId14"/>
    <p:sldId id="263" r:id="rId15"/>
    <p:sldId id="261" r:id="rId16"/>
    <p:sldId id="262" r:id="rId17"/>
    <p:sldId id="293" r:id="rId18"/>
    <p:sldId id="284" r:id="rId19"/>
    <p:sldId id="269" r:id="rId20"/>
    <p:sldId id="270" r:id="rId21"/>
    <p:sldId id="271" r:id="rId22"/>
    <p:sldId id="274" r:id="rId23"/>
    <p:sldId id="286" r:id="rId24"/>
    <p:sldId id="288" r:id="rId25"/>
    <p:sldId id="287" r:id="rId26"/>
    <p:sldId id="299" r:id="rId27"/>
    <p:sldId id="266" r:id="rId28"/>
    <p:sldId id="294" r:id="rId29"/>
    <p:sldId id="27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80" y="3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Million Lines of Code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Google Chrome</c:v>
                </c:pt>
                <c:pt idx="1">
                  <c:v>Android</c:v>
                </c:pt>
                <c:pt idx="2">
                  <c:v>Microsoft Office</c:v>
                </c:pt>
                <c:pt idx="3">
                  <c:v>Facebook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5.4</c:v>
                </c:pt>
                <c:pt idx="1">
                  <c:v>12.0</c:v>
                </c:pt>
                <c:pt idx="2">
                  <c:v>45.0</c:v>
                </c:pt>
                <c:pt idx="3">
                  <c:v>62.0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9582040"/>
        <c:axId val="2051578472"/>
      </c:barChart>
      <c:catAx>
        <c:axId val="-2129582040"/>
        <c:scaling>
          <c:orientation val="minMax"/>
        </c:scaling>
        <c:delete val="0"/>
        <c:axPos val="b"/>
        <c:majorTickMark val="none"/>
        <c:minorTickMark val="none"/>
        <c:tickLblPos val="nextTo"/>
        <c:crossAx val="2051578472"/>
        <c:crosses val="autoZero"/>
        <c:auto val="1"/>
        <c:lblAlgn val="ctr"/>
        <c:lblOffset val="100"/>
        <c:noMultiLvlLbl val="0"/>
      </c:catAx>
      <c:valAx>
        <c:axId val="20515784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-2129582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E8C07-9300-E144-ADC5-374AEEFFB2A5}" type="datetimeFigureOut">
              <a:rPr lang="en-US" smtClean="0"/>
              <a:t>1/19/16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F2104-9F65-6F4A-9AD8-16B64136D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01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Related work and how related to it</a:t>
            </a:r>
          </a:p>
          <a:p>
            <a:r>
              <a:rPr lang="en-US" dirty="0" smtClean="0"/>
              <a:t>How this is different</a:t>
            </a:r>
            <a:r>
              <a:rPr lang="en-US" baseline="0" dirty="0" smtClean="0"/>
              <a:t> and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93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ones have</a:t>
            </a:r>
            <a:r>
              <a:rPr lang="en-US" baseline="0" dirty="0" smtClean="0"/>
              <a:t> failed. I will do something better.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9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</a:t>
            </a:r>
            <a:r>
              <a:rPr lang="en-US" baseline="0" dirty="0" smtClean="0"/>
              <a:t> unit testing an input or is it a separate thing?</a:t>
            </a:r>
          </a:p>
          <a:p>
            <a:r>
              <a:rPr lang="en-US" baseline="0" dirty="0" smtClean="0"/>
              <a:t>Is it test based or logic based?</a:t>
            </a:r>
          </a:p>
          <a:p>
            <a:r>
              <a:rPr lang="en-US" baseline="0" dirty="0" smtClean="0"/>
              <a:t>Where is the unit testing coming from?</a:t>
            </a:r>
          </a:p>
          <a:p>
            <a:r>
              <a:rPr lang="en-US" baseline="0" dirty="0" smtClean="0"/>
              <a:t>What is the input and output?</a:t>
            </a:r>
          </a:p>
          <a:p>
            <a:r>
              <a:rPr lang="en-US" baseline="0" dirty="0" smtClean="0"/>
              <a:t>What can it do and what can it not do?</a:t>
            </a:r>
          </a:p>
          <a:p>
            <a:endParaRPr lang="en-US" baseline="0" dirty="0" smtClean="0"/>
          </a:p>
          <a:p>
            <a:r>
              <a:rPr lang="en-US" baseline="0" dirty="0" smtClean="0"/>
              <a:t>----- Meeting Notes (1/20/16 17:07) -----</a:t>
            </a:r>
          </a:p>
          <a:p>
            <a:r>
              <a:rPr lang="en-US" baseline="0" dirty="0" smtClean="0"/>
              <a:t>1. overview</a:t>
            </a:r>
          </a:p>
          <a:p>
            <a:r>
              <a:rPr lang="en-US" baseline="0" dirty="0" smtClean="0"/>
              <a:t>2. motivating example</a:t>
            </a:r>
          </a:p>
          <a:p>
            <a:r>
              <a:rPr lang="en-US" baseline="0" dirty="0" smtClean="0"/>
              <a:t>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05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</a:t>
            </a:r>
            <a:r>
              <a:rPr lang="en-US" baseline="0" dirty="0" smtClean="0"/>
              <a:t> unit testing an input or is it a separate thing?</a:t>
            </a:r>
          </a:p>
          <a:p>
            <a:r>
              <a:rPr lang="en-US" baseline="0" dirty="0" smtClean="0"/>
              <a:t>Is it test based or logic based?</a:t>
            </a:r>
          </a:p>
          <a:p>
            <a:r>
              <a:rPr lang="en-US" baseline="0" dirty="0" smtClean="0"/>
              <a:t>Where is the unit testing coming from?</a:t>
            </a:r>
          </a:p>
          <a:p>
            <a:r>
              <a:rPr lang="en-US" baseline="0" dirty="0" smtClean="0"/>
              <a:t>What is the input and output?</a:t>
            </a:r>
          </a:p>
          <a:p>
            <a:r>
              <a:rPr lang="en-US" baseline="0" dirty="0" smtClean="0"/>
              <a:t>What can it do and what can it not do?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05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the corpus is used for?</a:t>
            </a:r>
          </a:p>
          <a:p>
            <a:r>
              <a:rPr lang="en-US" dirty="0" smtClean="0"/>
              <a:t>Generating new code?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72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 – Pliny</a:t>
            </a:r>
            <a:r>
              <a:rPr lang="en-US" baseline="0" dirty="0" smtClean="0"/>
              <a:t> 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</a:t>
            </a:r>
            <a:r>
              <a:rPr lang="en-US" baseline="0" dirty="0" smtClean="0"/>
              <a:t> it just renaming?</a:t>
            </a:r>
          </a:p>
          <a:p>
            <a:r>
              <a:rPr lang="en-US" baseline="0" dirty="0" smtClean="0"/>
              <a:t>Variable alias?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75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put holes?</a:t>
            </a:r>
          </a:p>
          <a:p>
            <a:r>
              <a:rPr lang="en-US" dirty="0" smtClean="0"/>
              <a:t>Put a story</a:t>
            </a:r>
            <a:r>
              <a:rPr lang="en-US" baseline="0" dirty="0" smtClean="0"/>
              <a:t>, or a high level idea.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78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78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F2104-9F65-6F4A-9AD8-16B64136DFF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9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4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6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2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4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1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2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1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1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2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27B68-CA54-44E9-B275-74E2BF4F533E}" type="datetimeFigureOut">
              <a:rPr lang="en-US" smtClean="0"/>
              <a:t>1/19/16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80F66-9B17-438B-9AF9-C19BBC9EA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7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Driven Program </a:t>
            </a:r>
            <a:r>
              <a:rPr lang="en-US" altLang="zh-CN" dirty="0" smtClean="0"/>
              <a:t>Completion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Yanxin Lu, </a:t>
            </a:r>
            <a:r>
              <a:rPr lang="en-US" dirty="0" err="1" smtClean="0"/>
              <a:t>Swarat</a:t>
            </a:r>
            <a:r>
              <a:rPr lang="en-US" dirty="0" smtClean="0"/>
              <a:t> Chaudhuri, Christopher </a:t>
            </a:r>
            <a:r>
              <a:rPr lang="en-US" dirty="0" smtClean="0"/>
              <a:t>Jermaine, Drew </a:t>
            </a:r>
            <a:r>
              <a:rPr lang="en-US" dirty="0" err="1" smtClean="0"/>
              <a:t>Dehaas</a:t>
            </a:r>
            <a:r>
              <a:rPr lang="en-US" dirty="0" smtClean="0"/>
              <a:t>, </a:t>
            </a:r>
            <a:r>
              <a:rPr lang="en-US" dirty="0" err="1" smtClean="0"/>
              <a:t>Vineeth</a:t>
            </a:r>
            <a:r>
              <a:rPr lang="en-US" dirty="0" smtClean="0"/>
              <a:t> </a:t>
            </a:r>
            <a:r>
              <a:rPr lang="en-US" dirty="0" err="1" smtClean="0"/>
              <a:t>Kashyap</a:t>
            </a:r>
            <a:r>
              <a:rPr lang="en-US" dirty="0" smtClean="0"/>
              <a:t> and </a:t>
            </a:r>
            <a:r>
              <a:rPr lang="en-US" dirty="0"/>
              <a:t>David </a:t>
            </a:r>
            <a:r>
              <a:rPr lang="en-US" dirty="0" err="1" smtClean="0"/>
              <a:t>Melski</a:t>
            </a:r>
            <a:endParaRPr lang="en-US" dirty="0" smtClean="0"/>
          </a:p>
          <a:p>
            <a:r>
              <a:rPr lang="en-US" dirty="0" smtClean="0"/>
              <a:t>Presented </a:t>
            </a:r>
            <a:r>
              <a:rPr lang="en-US" dirty="0" smtClean="0"/>
              <a:t>by Yanxin Lu</a:t>
            </a:r>
            <a:endParaRPr lang="en-US" dirty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04800" y="315335"/>
            <a:ext cx="2438400" cy="1056265"/>
            <a:chOff x="1600201" y="457200"/>
            <a:chExt cx="5537199" cy="2590800"/>
          </a:xfrm>
        </p:grpSpPr>
        <p:pic>
          <p:nvPicPr>
            <p:cNvPr id="6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120"/>
            <a:stretch>
              <a:fillRect/>
            </a:stretch>
          </p:blipFill>
          <p:spPr bwMode="auto">
            <a:xfrm>
              <a:off x="1600201" y="457200"/>
              <a:ext cx="18923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91" r="38165"/>
            <a:stretch>
              <a:fillRect/>
            </a:stretch>
          </p:blipFill>
          <p:spPr bwMode="auto">
            <a:xfrm>
              <a:off x="3657600" y="609600"/>
              <a:ext cx="15875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51" r="18909"/>
            <a:stretch>
              <a:fillRect/>
            </a:stretch>
          </p:blipFill>
          <p:spPr bwMode="auto">
            <a:xfrm>
              <a:off x="5105400" y="609600"/>
              <a:ext cx="12192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8" descr="RiceLogo_lowR.jpg                                              0059182BMacintosh HD                   C006F5F3: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34" r="4573"/>
            <a:stretch>
              <a:fillRect/>
            </a:stretch>
          </p:blipFill>
          <p:spPr bwMode="auto">
            <a:xfrm>
              <a:off x="6324600" y="609600"/>
              <a:ext cx="8128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liny-logo-v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75" y="315335"/>
            <a:ext cx="3344463" cy="94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854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is difficult</a:t>
            </a:r>
            <a:endParaRPr lang="en-US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450220"/>
              </p:ext>
            </p:extLst>
          </p:nvPr>
        </p:nvGraphicFramePr>
        <p:xfrm>
          <a:off x="457200" y="1447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5531" y="6407613"/>
            <a:ext cx="54665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https://docs.google.com/spreadsheet/ccc?key=0Aqe2P9sYhZ2ndElxbjVTcnV2bHFOWmUwSkt2bjZLdVE&amp;usp=drive_web#gid=5</a:t>
            </a:r>
          </a:p>
        </p:txBody>
      </p:sp>
    </p:spTree>
    <p:extLst>
      <p:ext uri="{BB962C8B-B14F-4D97-AF65-F5344CB8AC3E}">
        <p14:creationId xmlns:p14="http://schemas.microsoft.com/office/powerpoint/2010/main" val="4115174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is difficult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Longest Common Subsequence</a:t>
            </a:r>
          </a:p>
          <a:p>
            <a:endParaRPr lang="en-US" dirty="0"/>
          </a:p>
        </p:txBody>
      </p:sp>
      <p:pic>
        <p:nvPicPr>
          <p:cNvPr id="7" name="Picture 6" descr="Screen Shot 2016-01-20 at 13.42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133600"/>
            <a:ext cx="3829878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97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Automatically generating programs</a:t>
            </a:r>
          </a:p>
          <a:p>
            <a:r>
              <a:rPr lang="en-US" dirty="0" smtClean="0"/>
              <a:t>Specification</a:t>
            </a:r>
          </a:p>
          <a:p>
            <a:pPr lvl="1"/>
            <a:r>
              <a:rPr lang="en-US" dirty="0" smtClean="0"/>
              <a:t>Logic formula</a:t>
            </a:r>
          </a:p>
          <a:p>
            <a:pPr lvl="2"/>
            <a:r>
              <a:rPr lang="en-US" dirty="0" smtClean="0"/>
              <a:t>x &gt; 0 and y &lt; x</a:t>
            </a:r>
          </a:p>
          <a:p>
            <a:pPr lvl="1"/>
            <a:r>
              <a:rPr lang="en-US" dirty="0" smtClean="0"/>
              <a:t>Unit testing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(0, 1) = 0, f(1, 1) = 1, f(2, 1) = 1</a:t>
            </a:r>
          </a:p>
          <a:p>
            <a:pPr lvl="1"/>
            <a:r>
              <a:rPr lang="en-US" dirty="0" smtClean="0"/>
              <a:t>Natural language</a:t>
            </a:r>
          </a:p>
          <a:p>
            <a:pPr lvl="2"/>
            <a:r>
              <a:rPr lang="en-US" dirty="0" smtClean="0"/>
              <a:t>Give me a binary search!</a:t>
            </a:r>
          </a:p>
          <a:p>
            <a:r>
              <a:rPr lang="en-US" dirty="0" smtClean="0"/>
              <a:t>Hard problem!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8556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Deductive and solver-aided synthesis</a:t>
            </a:r>
          </a:p>
          <a:p>
            <a:pPr lvl="1"/>
            <a:r>
              <a:rPr lang="en-US" dirty="0" smtClean="0"/>
              <a:t>IEEE </a:t>
            </a:r>
            <a:r>
              <a:rPr lang="en-US" dirty="0"/>
              <a:t>Trans. Software Eng. 18(8</a:t>
            </a:r>
            <a:r>
              <a:rPr lang="en-US" dirty="0" smtClean="0"/>
              <a:t>), PLDI 2014</a:t>
            </a:r>
          </a:p>
          <a:p>
            <a:r>
              <a:rPr lang="en-US" dirty="0" smtClean="0"/>
              <a:t>Constraint-based synthesis</a:t>
            </a:r>
          </a:p>
          <a:p>
            <a:pPr lvl="1"/>
            <a:r>
              <a:rPr lang="en-US" dirty="0" smtClean="0"/>
              <a:t>Syntax-guided synthesis, FMCAD 2013</a:t>
            </a:r>
          </a:p>
          <a:p>
            <a:pPr lvl="1"/>
            <a:r>
              <a:rPr lang="en-US" dirty="0" smtClean="0"/>
              <a:t>Sketching, ASPLOS 2006</a:t>
            </a:r>
          </a:p>
          <a:p>
            <a:pPr lvl="1"/>
            <a:r>
              <a:rPr lang="en-US" dirty="0" smtClean="0"/>
              <a:t>Template, STTT 15(5-6)</a:t>
            </a:r>
          </a:p>
          <a:p>
            <a:r>
              <a:rPr lang="en-US" dirty="0" smtClean="0"/>
              <a:t>Inductive synthesis</a:t>
            </a:r>
          </a:p>
          <a:p>
            <a:pPr lvl="1"/>
            <a:r>
              <a:rPr lang="en-US" dirty="0" smtClean="0"/>
              <a:t>Input-output examples, POPL 2011, PLDI 2015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956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pic>
        <p:nvPicPr>
          <p:cNvPr id="1026" name="Picture 2" descr="https://cdn.tutsplus.com/net/uploads/2013/08/github-collab-retina-previe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orpheus-ms.sourceforge.net/sourcefor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714499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dn.afterdawn.com/v3/news/original/google_c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37" y="3810000"/>
            <a:ext cx="52006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dn.sstatic.net/stackoverflow/img/apple-touch-icon@2.png?v=ea71a5211a9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3406720"/>
            <a:ext cx="2705100" cy="270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5532" y="6259768"/>
            <a:ext cx="3852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cdn.tutsplus.com/net/uploads/2013/08/github-collab-retina-preview.gif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morpheus-ms.sourceforge.net/sourceforge.png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cdn.afterdawn.com/v3/news/original/google_code.jpg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http://cdn.sstatic.net/stackoverflow/img/apple-touch-icon@2.png?v=ea71a5211a91&amp;a</a:t>
            </a:r>
          </a:p>
        </p:txBody>
      </p:sp>
    </p:spTree>
    <p:extLst>
      <p:ext uri="{BB962C8B-B14F-4D97-AF65-F5344CB8AC3E}">
        <p14:creationId xmlns:p14="http://schemas.microsoft.com/office/powerpoint/2010/main" val="3340927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is difficult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Longest Common Subsequence</a:t>
            </a:r>
          </a:p>
          <a:p>
            <a:endParaRPr lang="en-US" dirty="0"/>
          </a:p>
        </p:txBody>
      </p:sp>
      <p:pic>
        <p:nvPicPr>
          <p:cNvPr id="5" name="Picture 4" descr="Screen Shot 2016-01-20 at 13.55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62200"/>
            <a:ext cx="5156200" cy="3924300"/>
          </a:xfrm>
          <a:prstGeom prst="rect">
            <a:avLst/>
          </a:prstGeom>
        </p:spPr>
      </p:pic>
      <p:pic>
        <p:nvPicPr>
          <p:cNvPr id="9" name="Picture 8" descr="Screen Shot 2016-01-20 at 13.50.3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5" b="32222"/>
          <a:stretch/>
        </p:blipFill>
        <p:spPr>
          <a:xfrm>
            <a:off x="4953000" y="2895600"/>
            <a:ext cx="409176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86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Data-driven program completion</a:t>
            </a:r>
          </a:p>
          <a:p>
            <a:pPr lvl="1"/>
            <a:r>
              <a:rPr lang="en-US" dirty="0" smtClean="0"/>
              <a:t>Corpus </a:t>
            </a:r>
            <a:r>
              <a:rPr lang="en-US" dirty="0" smtClean="0"/>
              <a:t>and Pliny </a:t>
            </a:r>
            <a:r>
              <a:rPr lang="en-US" dirty="0"/>
              <a:t>d</a:t>
            </a:r>
            <a:r>
              <a:rPr lang="en-US" dirty="0" smtClean="0"/>
              <a:t>atabase</a:t>
            </a:r>
          </a:p>
          <a:p>
            <a:pPr lvl="1"/>
            <a:r>
              <a:rPr lang="en-US" dirty="0" smtClean="0"/>
              <a:t>Synthesis algorithm</a:t>
            </a:r>
          </a:p>
          <a:p>
            <a:pPr lvl="1"/>
            <a:r>
              <a:rPr lang="en-US" dirty="0" smtClean="0"/>
              <a:t>Initial experiment and future </a:t>
            </a:r>
            <a:r>
              <a:rPr lang="en-US" dirty="0" smtClean="0"/>
              <a:t>work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596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en-US" dirty="0" smtClean="0"/>
              <a:t>completion</a:t>
            </a:r>
            <a:endParaRPr lang="en-US" dirty="0"/>
          </a:p>
        </p:txBody>
      </p:sp>
      <p:pic>
        <p:nvPicPr>
          <p:cNvPr id="9" name="Picture 8" descr="Screen Shot 2016-01-19 at 20.10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62200"/>
            <a:ext cx="2290367" cy="2120900"/>
          </a:xfrm>
          <a:prstGeom prst="rect">
            <a:avLst/>
          </a:prstGeom>
        </p:spPr>
      </p:pic>
      <p:pic>
        <p:nvPicPr>
          <p:cNvPr id="10" name="Picture 9" descr="Screen Shot 2016-01-19 at 20.10.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114800"/>
            <a:ext cx="2822431" cy="1977159"/>
          </a:xfrm>
          <a:prstGeom prst="rect">
            <a:avLst/>
          </a:prstGeom>
        </p:spPr>
      </p:pic>
      <p:pic>
        <p:nvPicPr>
          <p:cNvPr id="11" name="Picture 10" descr="Screen Shot 2016-01-19 at 20.11.0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886200"/>
            <a:ext cx="2041125" cy="2590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52600" y="1600200"/>
            <a:ext cx="806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Sketch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24600" y="1600200"/>
            <a:ext cx="125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Progs</a:t>
            </a:r>
            <a:r>
              <a:rPr lang="en-US" dirty="0" smtClean="0"/>
              <a:t> in DB</a:t>
            </a:r>
            <a:endParaRPr lang="en-US" dirty="0"/>
          </a:p>
        </p:txBody>
      </p:sp>
      <p:pic>
        <p:nvPicPr>
          <p:cNvPr id="14" name="Picture 13" descr="Screen Shot 2016-01-19 at 20.45.5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4737007" cy="381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6019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LCS(“123”, “123”) should be “123”</a:t>
            </a:r>
          </a:p>
          <a:p>
            <a:r>
              <a:rPr lang="en-US" dirty="0" smtClean="0"/>
              <a:t>LCS(“123”, “234”) should be “23”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80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Completion</a:t>
            </a:r>
            <a:endParaRPr lang="en-US" dirty="0"/>
          </a:p>
        </p:txBody>
      </p:sp>
      <p:pic>
        <p:nvPicPr>
          <p:cNvPr id="4" name="Picture 3" descr="Screen Shot 2016-01-19 at 20.30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371600"/>
            <a:ext cx="547745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0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438400" y="4419600"/>
            <a:ext cx="108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7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438400" y="4419600"/>
            <a:ext cx="108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5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Thousands </a:t>
            </a:r>
            <a:r>
              <a:rPr lang="en-US" dirty="0" smtClean="0"/>
              <a:t>of programs with features</a:t>
            </a:r>
            <a:endParaRPr lang="en-US" dirty="0"/>
          </a:p>
          <a:p>
            <a:r>
              <a:rPr lang="en-US" dirty="0" smtClean="0"/>
              <a:t>Similarity Metrics</a:t>
            </a:r>
          </a:p>
          <a:p>
            <a:r>
              <a:rPr lang="en-US" dirty="0" smtClean="0"/>
              <a:t>Fast top-k query</a:t>
            </a:r>
          </a:p>
          <a:p>
            <a:pPr lvl="1"/>
            <a:r>
              <a:rPr lang="en-US" dirty="0" smtClean="0"/>
              <a:t>1-2 orders of magnitude faster than no-SQL database systems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hristopher M.  Jerm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2984"/>
            <a:ext cx="9525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29" y="1329810"/>
            <a:ext cx="15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Chris Jermaine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31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100,000 projects</a:t>
            </a:r>
          </a:p>
          <a:p>
            <a:r>
              <a:rPr lang="en-US" dirty="0" smtClean="0"/>
              <a:t>Repositories</a:t>
            </a:r>
          </a:p>
          <a:p>
            <a:pPr lvl="1"/>
            <a:r>
              <a:rPr lang="en-US" dirty="0" smtClean="0"/>
              <a:t>GitHub, </a:t>
            </a:r>
            <a:r>
              <a:rPr lang="en-US" dirty="0" err="1" smtClean="0"/>
              <a:t>Sourceforge</a:t>
            </a:r>
            <a:r>
              <a:rPr lang="en-US" dirty="0" smtClean="0"/>
              <a:t>, Google Code</a:t>
            </a:r>
          </a:p>
          <a:p>
            <a:pPr lvl="1"/>
            <a:r>
              <a:rPr lang="en-US" dirty="0" smtClean="0"/>
              <a:t>C, C++, </a:t>
            </a:r>
            <a:r>
              <a:rPr lang="en-US" dirty="0" smtClean="0"/>
              <a:t>Java</a:t>
            </a:r>
            <a:endParaRPr lang="en-US" dirty="0" smtClean="0"/>
          </a:p>
          <a:p>
            <a:r>
              <a:rPr lang="en-US" dirty="0" smtClean="0"/>
              <a:t>Preprocessing</a:t>
            </a:r>
          </a:p>
          <a:p>
            <a:pPr lvl="1"/>
            <a:r>
              <a:rPr lang="en-US" dirty="0" smtClean="0"/>
              <a:t>50GB of source code</a:t>
            </a:r>
          </a:p>
          <a:p>
            <a:pPr lvl="1"/>
            <a:r>
              <a:rPr lang="en-US" dirty="0" smtClean="0"/>
              <a:t>480+ projects</a:t>
            </a:r>
          </a:p>
          <a:p>
            <a:pPr lvl="1"/>
            <a:r>
              <a:rPr lang="en-US" dirty="0"/>
              <a:t>C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3076" name="Picture 4" descr="https://evbdn.eventbrite.com/s3-s3/eventlogos/43547766/leid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2706029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grammatech.com/sites/default/files/respondr/grammatech-static-analysis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0"/>
            <a:ext cx="21431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834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Lightweight program analysis</a:t>
            </a:r>
          </a:p>
          <a:p>
            <a:r>
              <a:rPr lang="en-US" dirty="0" smtClean="0"/>
              <a:t>Capturing characteristics of programs</a:t>
            </a:r>
          </a:p>
          <a:p>
            <a:pPr lvl="1"/>
            <a:r>
              <a:rPr lang="en-US" dirty="0" smtClean="0"/>
              <a:t>Names</a:t>
            </a:r>
          </a:p>
          <a:p>
            <a:pPr lvl="2"/>
            <a:r>
              <a:rPr lang="en-US" dirty="0" smtClean="0"/>
              <a:t>X, s, n, j, Y, index, </a:t>
            </a:r>
            <a:r>
              <a:rPr lang="en-US" dirty="0" err="1" smtClean="0"/>
              <a:t>lcs</a:t>
            </a:r>
            <a:endParaRPr lang="en-US" dirty="0" smtClean="0"/>
          </a:p>
          <a:p>
            <a:pPr lvl="1"/>
            <a:r>
              <a:rPr lang="en-US" dirty="0" smtClean="0"/>
              <a:t>TF/IDF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71600" y="4267200"/>
            <a:ext cx="17656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“</a:t>
            </a:r>
            <a:r>
              <a:rPr lang="it-IT" dirty="0" err="1" smtClean="0"/>
              <a:t>charact</a:t>
            </a:r>
            <a:r>
              <a:rPr lang="it-IT" dirty="0" smtClean="0"/>
              <a:t>” : 0.158</a:t>
            </a:r>
            <a:endParaRPr lang="it-IT" dirty="0"/>
          </a:p>
          <a:p>
            <a:r>
              <a:rPr lang="it-IT" dirty="0" smtClean="0"/>
              <a:t>“</a:t>
            </a:r>
            <a:r>
              <a:rPr lang="it-IT" dirty="0" err="1" smtClean="0"/>
              <a:t>reduc</a:t>
            </a:r>
            <a:r>
              <a:rPr lang="it-IT" dirty="0" smtClean="0"/>
              <a:t>” : 0.158</a:t>
            </a:r>
            <a:endParaRPr lang="it-IT" dirty="0"/>
          </a:p>
          <a:p>
            <a:r>
              <a:rPr lang="it-IT" dirty="0" smtClean="0"/>
              <a:t>“</a:t>
            </a:r>
            <a:r>
              <a:rPr lang="it-IT" dirty="0" err="1" smtClean="0"/>
              <a:t>result</a:t>
            </a:r>
            <a:r>
              <a:rPr lang="it-IT" dirty="0" smtClean="0"/>
              <a:t>” : 	0.316</a:t>
            </a:r>
          </a:p>
          <a:p>
            <a:r>
              <a:rPr lang="it-IT" dirty="0" smtClean="0"/>
              <a:t>“</a:t>
            </a:r>
            <a:r>
              <a:rPr lang="it-IT" dirty="0" err="1" smtClean="0"/>
              <a:t>lc</a:t>
            </a:r>
            <a:r>
              <a:rPr lang="it-IT" dirty="0" smtClean="0"/>
              <a:t>” : 0.791</a:t>
            </a:r>
            <a:endParaRPr lang="it-IT" dirty="0"/>
          </a:p>
          <a:p>
            <a:r>
              <a:rPr lang="it-IT" dirty="0" smtClean="0"/>
              <a:t>“</a:t>
            </a:r>
            <a:r>
              <a:rPr lang="it-IT" dirty="0" err="1" smtClean="0"/>
              <a:t>index</a:t>
            </a:r>
            <a:r>
              <a:rPr lang="it-IT" dirty="0" smtClean="0"/>
              <a:t>” : 0.316</a:t>
            </a:r>
            <a:endParaRPr lang="it-IT" dirty="0"/>
          </a:p>
        </p:txBody>
      </p:sp>
      <p:pic>
        <p:nvPicPr>
          <p:cNvPr id="1026" name="Picture 2" descr="http://www.grammatech.com/sites/default/files/respondr/grammatech-static-analysis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21431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n 6"/>
          <p:cNvSpPr/>
          <p:nvPr/>
        </p:nvSpPr>
        <p:spPr>
          <a:xfrm>
            <a:off x="3810000" y="46482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3902811">
            <a:off x="3568149" y="39407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048000" y="5029200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creen Shot 2016-01-19 at 20.45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00400"/>
            <a:ext cx="416856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9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25551" y="2143565"/>
            <a:ext cx="1066800" cy="2819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143000" y="2863759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667888"/>
            <a:ext cx="1116323" cy="1863079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0800000">
            <a:off x="2569595" y="2874533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937504" y="2877184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88389" y="2321128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Incomplete program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5937504" y="3837595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8389" y="4505837"/>
            <a:ext cx="20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Completed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03678" y="2438400"/>
            <a:ext cx="72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2569595" y="3848368"/>
            <a:ext cx="597408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38400" y="4419600"/>
            <a:ext cx="108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9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programs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1371600" y="50292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3962400" y="3505200"/>
            <a:ext cx="511561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Screen Shot 2016-01-19 at 20.10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71600"/>
            <a:ext cx="2797814" cy="2590800"/>
          </a:xfrm>
          <a:prstGeom prst="rect">
            <a:avLst/>
          </a:prstGeom>
        </p:spPr>
      </p:pic>
      <p:pic>
        <p:nvPicPr>
          <p:cNvPr id="15" name="Picture 14" descr="Screen Shot 2016-01-19 at 20.10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91000"/>
            <a:ext cx="3263307" cy="2286000"/>
          </a:xfrm>
          <a:prstGeom prst="rect">
            <a:avLst/>
          </a:prstGeom>
        </p:spPr>
      </p:pic>
      <p:pic>
        <p:nvPicPr>
          <p:cNvPr id="16" name="Picture 15" descr="Screen Shot 2016-01-19 at 20.11.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590800"/>
            <a:ext cx="2521390" cy="3200400"/>
          </a:xfrm>
          <a:prstGeom prst="rect">
            <a:avLst/>
          </a:prstGeom>
        </p:spPr>
      </p:pic>
      <p:pic>
        <p:nvPicPr>
          <p:cNvPr id="17" name="Picture 16" descr="Screen Shot 2016-01-19 at 20.45.5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3635166" cy="292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4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creen Shot 2016-01-19 at 20.4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0" y="2438400"/>
            <a:ext cx="3919386" cy="3152384"/>
          </a:xfrm>
          <a:prstGeom prst="rect">
            <a:avLst/>
          </a:prstGeom>
        </p:spPr>
      </p:pic>
      <p:pic>
        <p:nvPicPr>
          <p:cNvPr id="20" name="Picture 19" descr="Screen Shot 2016-01-19 at 21.26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438400"/>
            <a:ext cx="3990975" cy="28194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for ways to replace holes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62000" y="32004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53000" y="2743200"/>
            <a:ext cx="2667000" cy="1524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953000" y="2895601"/>
            <a:ext cx="2667000" cy="1524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953000" y="3048000"/>
            <a:ext cx="3657600" cy="2057400"/>
          </a:xfrm>
          <a:prstGeom prst="roundRect">
            <a:avLst>
              <a:gd name="adj" fmla="val 0"/>
            </a:avLst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7" idx="3"/>
            <a:endCxn id="8" idx="1"/>
          </p:cNvCxnSpPr>
          <p:nvPr/>
        </p:nvCxnSpPr>
        <p:spPr>
          <a:xfrm flipV="1">
            <a:off x="1066800" y="2819400"/>
            <a:ext cx="3886200" cy="518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3"/>
            <a:endCxn id="9" idx="1"/>
          </p:cNvCxnSpPr>
          <p:nvPr/>
        </p:nvCxnSpPr>
        <p:spPr>
          <a:xfrm flipV="1">
            <a:off x="1066800" y="2971801"/>
            <a:ext cx="3886200" cy="366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3"/>
            <a:endCxn id="10" idx="1"/>
          </p:cNvCxnSpPr>
          <p:nvPr/>
        </p:nvCxnSpPr>
        <p:spPr>
          <a:xfrm>
            <a:off x="1066800" y="3338147"/>
            <a:ext cx="3886200" cy="738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Filling in the holes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90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Screen Shot 2016-01-20 at 13.59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0"/>
            <a:ext cx="7112000" cy="35687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Undefined variables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514600" y="2667000"/>
            <a:ext cx="228600" cy="228601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24000" y="2895600"/>
            <a:ext cx="3810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819400" y="2667000"/>
            <a:ext cx="152400" cy="2286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352800" y="2286000"/>
            <a:ext cx="304800" cy="3048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038600" y="2286000"/>
            <a:ext cx="304800" cy="3048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9" idx="3"/>
            <a:endCxn id="8" idx="2"/>
          </p:cNvCxnSpPr>
          <p:nvPr/>
        </p:nvCxnSpPr>
        <p:spPr>
          <a:xfrm flipV="1">
            <a:off x="1905000" y="2895601"/>
            <a:ext cx="723900" cy="137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3"/>
            <a:endCxn id="10" idx="2"/>
          </p:cNvCxnSpPr>
          <p:nvPr/>
        </p:nvCxnSpPr>
        <p:spPr>
          <a:xfrm flipV="1">
            <a:off x="1905000" y="2895600"/>
            <a:ext cx="990600" cy="137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3"/>
            <a:endCxn id="11" idx="2"/>
          </p:cNvCxnSpPr>
          <p:nvPr/>
        </p:nvCxnSpPr>
        <p:spPr>
          <a:xfrm flipV="1">
            <a:off x="1905000" y="2590800"/>
            <a:ext cx="1600200" cy="442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3"/>
            <a:endCxn id="12" idx="2"/>
          </p:cNvCxnSpPr>
          <p:nvPr/>
        </p:nvCxnSpPr>
        <p:spPr>
          <a:xfrm flipV="1">
            <a:off x="1905000" y="2590800"/>
            <a:ext cx="2286000" cy="442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3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Filtering out incorrect programs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4191000" y="3962400"/>
            <a:ext cx="968761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creen Shot 2016-01-19 at 20.30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9" y="2667000"/>
            <a:ext cx="3681569" cy="3124200"/>
          </a:xfrm>
          <a:prstGeom prst="rect">
            <a:avLst/>
          </a:prstGeom>
        </p:spPr>
      </p:pic>
      <p:pic>
        <p:nvPicPr>
          <p:cNvPr id="14" name="Picture 13" descr="Screen Shot 2016-01-19 at 20.30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43400"/>
            <a:ext cx="2604037" cy="2209800"/>
          </a:xfrm>
          <a:prstGeom prst="rect">
            <a:avLst/>
          </a:prstGeom>
        </p:spPr>
      </p:pic>
      <p:pic>
        <p:nvPicPr>
          <p:cNvPr id="5" name="Picture 4" descr="Screen Shot 2016-01-19 at 21.53.3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90800"/>
            <a:ext cx="2323407" cy="990600"/>
          </a:xfrm>
          <a:prstGeom prst="rect">
            <a:avLst/>
          </a:prstGeom>
        </p:spPr>
      </p:pic>
      <p:pic>
        <p:nvPicPr>
          <p:cNvPr id="6" name="Picture 5" descr="Screen Shot 2016-01-19 at 21.52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438400"/>
            <a:ext cx="1850572" cy="1524000"/>
          </a:xfrm>
          <a:prstGeom prst="rect">
            <a:avLst/>
          </a:prstGeom>
        </p:spPr>
      </p:pic>
      <p:pic>
        <p:nvPicPr>
          <p:cNvPr id="7" name="Picture 6" descr="Screen Shot 2016-01-19 at 21.52.3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648200"/>
            <a:ext cx="1993516" cy="167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86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Some </a:t>
            </a:r>
            <a:r>
              <a:rPr lang="en-US" dirty="0" smtClean="0"/>
              <a:t>heuristics</a:t>
            </a:r>
            <a:endParaRPr lang="en-US" dirty="0"/>
          </a:p>
          <a:p>
            <a:pPr lvl="1"/>
            <a:r>
              <a:rPr lang="en-US" dirty="0"/>
              <a:t>Types</a:t>
            </a:r>
          </a:p>
          <a:p>
            <a:pPr lvl="1"/>
            <a:r>
              <a:rPr lang="en-US" dirty="0"/>
              <a:t>Context</a:t>
            </a:r>
          </a:p>
          <a:p>
            <a:r>
              <a:rPr lang="en-US" dirty="0" smtClean="0"/>
              <a:t>Huge search space reduction</a:t>
            </a:r>
          </a:p>
        </p:txBody>
      </p:sp>
    </p:spTree>
    <p:extLst>
      <p:ext uri="{BB962C8B-B14F-4D97-AF65-F5344CB8AC3E}">
        <p14:creationId xmlns:p14="http://schemas.microsoft.com/office/powerpoint/2010/main" val="96502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creen Shot 2016-01-19 at 21.41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09800"/>
            <a:ext cx="8263527" cy="4191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Ignore </a:t>
            </a:r>
            <a:r>
              <a:rPr lang="en-US" dirty="0" smtClean="0"/>
              <a:t>variables with </a:t>
            </a:r>
            <a:r>
              <a:rPr lang="en-US" dirty="0" smtClean="0"/>
              <a:t>incompatible types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24000" y="3352800"/>
            <a:ext cx="3810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24000" y="26670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133600" y="2209800"/>
            <a:ext cx="2286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971800" y="2209800"/>
            <a:ext cx="2286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6" idx="0"/>
            <a:endCxn id="7" idx="2"/>
          </p:cNvCxnSpPr>
          <p:nvPr/>
        </p:nvCxnSpPr>
        <p:spPr>
          <a:xfrm flipH="1" flipV="1">
            <a:off x="1676400" y="2942493"/>
            <a:ext cx="38100" cy="410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6" idx="0"/>
            <a:endCxn id="8" idx="2"/>
          </p:cNvCxnSpPr>
          <p:nvPr/>
        </p:nvCxnSpPr>
        <p:spPr>
          <a:xfrm flipV="1">
            <a:off x="1714500" y="2485293"/>
            <a:ext cx="533400" cy="8675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0"/>
            <a:endCxn id="9" idx="1"/>
          </p:cNvCxnSpPr>
          <p:nvPr/>
        </p:nvCxnSpPr>
        <p:spPr>
          <a:xfrm flipV="1">
            <a:off x="1714500" y="2347547"/>
            <a:ext cx="1257300" cy="1005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ultiply 18"/>
          <p:cNvSpPr/>
          <p:nvPr/>
        </p:nvSpPr>
        <p:spPr>
          <a:xfrm>
            <a:off x="1981200" y="25146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2438400" y="25146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1524000" y="29718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 -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93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creen Shot 2016-01-19 at 20.4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0" y="2438400"/>
            <a:ext cx="3919386" cy="3152384"/>
          </a:xfrm>
          <a:prstGeom prst="rect">
            <a:avLst/>
          </a:prstGeom>
        </p:spPr>
      </p:pic>
      <p:pic>
        <p:nvPicPr>
          <p:cNvPr id="21" name="Picture 20" descr="Screen Shot 2016-01-19 at 21.26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438400"/>
            <a:ext cx="3990975" cy="2819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Ignore expressions with no common parents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838200" y="3200400"/>
            <a:ext cx="30480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629400" y="2743200"/>
            <a:ext cx="914400" cy="1524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257800" y="3200400"/>
            <a:ext cx="3352800" cy="1600200"/>
          </a:xfrm>
          <a:prstGeom prst="roundRect">
            <a:avLst>
              <a:gd name="adj" fmla="val 0"/>
            </a:avLst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791200" y="3733800"/>
            <a:ext cx="2209800" cy="1992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486400" y="4876800"/>
            <a:ext cx="533400" cy="1992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2" idx="3"/>
            <a:endCxn id="23" idx="1"/>
          </p:cNvCxnSpPr>
          <p:nvPr/>
        </p:nvCxnSpPr>
        <p:spPr>
          <a:xfrm flipV="1">
            <a:off x="1143000" y="2819400"/>
            <a:ext cx="5486400" cy="518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3"/>
            <a:endCxn id="24" idx="1"/>
          </p:cNvCxnSpPr>
          <p:nvPr/>
        </p:nvCxnSpPr>
        <p:spPr>
          <a:xfrm>
            <a:off x="1143000" y="3338147"/>
            <a:ext cx="4114800" cy="66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3"/>
            <a:endCxn id="25" idx="1"/>
          </p:cNvCxnSpPr>
          <p:nvPr/>
        </p:nvCxnSpPr>
        <p:spPr>
          <a:xfrm>
            <a:off x="1143000" y="3338147"/>
            <a:ext cx="464820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2" idx="3"/>
            <a:endCxn id="26" idx="1"/>
          </p:cNvCxnSpPr>
          <p:nvPr/>
        </p:nvCxnSpPr>
        <p:spPr>
          <a:xfrm>
            <a:off x="1143000" y="3338147"/>
            <a:ext cx="4343400" cy="1638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ultiply 30"/>
          <p:cNvSpPr/>
          <p:nvPr/>
        </p:nvSpPr>
        <p:spPr>
          <a:xfrm>
            <a:off x="4267200" y="28956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ultiply 31"/>
          <p:cNvSpPr/>
          <p:nvPr/>
        </p:nvSpPr>
        <p:spPr>
          <a:xfrm>
            <a:off x="4343400" y="35814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ultiply 32"/>
          <p:cNvSpPr/>
          <p:nvPr/>
        </p:nvSpPr>
        <p:spPr>
          <a:xfrm>
            <a:off x="4572000" y="38100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Heuristics - context</a:t>
            </a:r>
            <a:endParaRPr lang="en-US" dirty="0"/>
          </a:p>
        </p:txBody>
      </p:sp>
      <p:sp>
        <p:nvSpPr>
          <p:cNvPr id="37" name="Multiply 36"/>
          <p:cNvSpPr/>
          <p:nvPr/>
        </p:nvSpPr>
        <p:spPr>
          <a:xfrm>
            <a:off x="4572000" y="4572000"/>
            <a:ext cx="304800" cy="2286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7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experiment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LCS</a:t>
            </a:r>
            <a:endParaRPr lang="en-US" dirty="0" smtClean="0"/>
          </a:p>
          <a:p>
            <a:pPr lvl="1"/>
            <a:r>
              <a:rPr lang="en-US" dirty="0" smtClean="0"/>
              <a:t>Less than 10 seconds</a:t>
            </a:r>
          </a:p>
          <a:p>
            <a:endParaRPr lang="en-US" dirty="0" smtClean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More benchmark problems</a:t>
            </a:r>
          </a:p>
          <a:p>
            <a:pPr lvl="1"/>
            <a:r>
              <a:rPr lang="en-US" dirty="0" smtClean="0"/>
              <a:t>Performance increase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6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experiment and future work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935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More benchmark problems</a:t>
            </a:r>
          </a:p>
          <a:p>
            <a:pPr lvl="1"/>
            <a:r>
              <a:rPr lang="en-US" dirty="0" smtClean="0"/>
              <a:t>Closure</a:t>
            </a:r>
          </a:p>
          <a:p>
            <a:pPr lvl="1"/>
            <a:r>
              <a:rPr lang="en-US" dirty="0" smtClean="0"/>
              <a:t>Search PDB using types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353055"/>
              </p:ext>
            </p:extLst>
          </p:nvPr>
        </p:nvGraphicFramePr>
        <p:xfrm>
          <a:off x="685800" y="1295402"/>
          <a:ext cx="7772401" cy="26731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  <a:gridCol w="990600"/>
                <a:gridCol w="1143000"/>
                <a:gridCol w="838200"/>
                <a:gridCol w="1371600"/>
                <a:gridCol w="1219200"/>
                <a:gridCol w="914401"/>
              </a:tblGrid>
              <a:tr h="645295">
                <a:tc>
                  <a:txBody>
                    <a:bodyPr/>
                    <a:lstStyle/>
                    <a:p>
                      <a:r>
                        <a:rPr lang="en-US" dirty="0" smtClean="0"/>
                        <a:t>Benchmark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Runtime (sec)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 </a:t>
                      </a:r>
                      <a:r>
                        <a:rPr lang="en-US" baseline="0" dirty="0" smtClean="0"/>
                        <a:t>PDB programs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Sketch</a:t>
                      </a:r>
                      <a:r>
                        <a:rPr lang="en-US" baseline="0" dirty="0" smtClean="0"/>
                        <a:t> LOC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Completed</a:t>
                      </a:r>
                    </a:p>
                    <a:p>
                      <a:r>
                        <a:rPr lang="en-US" dirty="0" smtClean="0"/>
                        <a:t>LOC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# incorrect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# holes</a:t>
                      </a:r>
                    </a:p>
                  </a:txBody>
                  <a:tcPr/>
                </a:tc>
              </a:tr>
              <a:tr h="37386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Primality</a:t>
                      </a:r>
                      <a:r>
                        <a:rPr lang="en-US" baseline="0" dirty="0" smtClean="0"/>
                        <a:t> Testing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3861">
                <a:tc>
                  <a:txBody>
                    <a:bodyPr/>
                    <a:lstStyle/>
                    <a:p>
                      <a:r>
                        <a:rPr lang="en-US" dirty="0" smtClean="0"/>
                        <a:t>LCS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386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Dijkstra</a:t>
                      </a:r>
                      <a:r>
                        <a:rPr lang="en-US" dirty="0" smtClean="0"/>
                        <a:t> (train)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3861">
                <a:tc>
                  <a:txBody>
                    <a:bodyPr/>
                    <a:lstStyle/>
                    <a:p>
                      <a:r>
                        <a:rPr lang="en-US" dirty="0" smtClean="0"/>
                        <a:t>Clustering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 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207803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54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repair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incorr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2" y="1524000"/>
            <a:ext cx="3112134" cy="2971800"/>
          </a:xfrm>
          <a:prstGeom prst="rect">
            <a:avLst/>
          </a:prstGeom>
        </p:spPr>
      </p:pic>
      <p:sp>
        <p:nvSpPr>
          <p:cNvPr id="7" name="Can 6"/>
          <p:cNvSpPr/>
          <p:nvPr/>
        </p:nvSpPr>
        <p:spPr>
          <a:xfrm>
            <a:off x="1600200" y="4724400"/>
            <a:ext cx="914400" cy="1216152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PDB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191000" y="3581400"/>
            <a:ext cx="609600" cy="48463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fi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3" y="1880624"/>
            <a:ext cx="3505200" cy="340155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408872" y="2514600"/>
            <a:ext cx="990600" cy="228600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408872" y="2708084"/>
            <a:ext cx="201680" cy="275493"/>
          </a:xfrm>
          <a:prstGeom prst="roundRect">
            <a:avLst/>
          </a:prstGeom>
          <a:solidFill>
            <a:srgbClr val="80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62600" y="5638800"/>
            <a:ext cx="215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similar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770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 localization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bug localization</a:t>
            </a:r>
          </a:p>
          <a:p>
            <a:pPr lvl="1"/>
            <a:r>
              <a:rPr lang="en-US" dirty="0"/>
              <a:t>Program completion </a:t>
            </a:r>
            <a:r>
              <a:rPr lang="en-US" dirty="0" smtClean="0"/>
              <a:t>problem</a:t>
            </a:r>
          </a:p>
          <a:p>
            <a:r>
              <a:rPr lang="en-US" dirty="0" smtClean="0"/>
              <a:t>Where to put holes?</a:t>
            </a:r>
          </a:p>
          <a:p>
            <a:pPr lvl="1"/>
            <a:r>
              <a:rPr lang="en-US" dirty="0" smtClean="0"/>
              <a:t>Possible faulty locations</a:t>
            </a:r>
          </a:p>
          <a:p>
            <a:r>
              <a:rPr lang="en-US" dirty="0" smtClean="0"/>
              <a:t>How big is the hole?</a:t>
            </a:r>
          </a:p>
          <a:p>
            <a:pPr lvl="1"/>
            <a:r>
              <a:rPr lang="en-US" dirty="0" smtClean="0"/>
              <a:t>Small holes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793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Completion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more copy and paste</a:t>
            </a:r>
          </a:p>
          <a:p>
            <a:r>
              <a:rPr lang="en-US" dirty="0" smtClean="0"/>
              <a:t>Focus on important tasks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liny-logo-v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3344463" cy="94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19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5421</TotalTime>
  <Words>803</Words>
  <Application>Microsoft Macintosh PowerPoint</Application>
  <PresentationFormat>On-screen Show (4:3)</PresentationFormat>
  <Paragraphs>212</Paragraphs>
  <Slides>29</Slides>
  <Notes>12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Data Driven Program Completion</vt:lpstr>
      <vt:lpstr>Programming is difficult</vt:lpstr>
      <vt:lpstr>Programming is difficult</vt:lpstr>
      <vt:lpstr>Program Synthesis</vt:lpstr>
      <vt:lpstr>Related work</vt:lpstr>
      <vt:lpstr>Big data</vt:lpstr>
      <vt:lpstr>Programming is difficult</vt:lpstr>
      <vt:lpstr>Summary</vt:lpstr>
      <vt:lpstr>Program completion</vt:lpstr>
      <vt:lpstr>Program Completion</vt:lpstr>
      <vt:lpstr>Workflow</vt:lpstr>
      <vt:lpstr>Workflow</vt:lpstr>
      <vt:lpstr>PDB</vt:lpstr>
      <vt:lpstr>Corpus</vt:lpstr>
      <vt:lpstr>Feature Extraction</vt:lpstr>
      <vt:lpstr>Architecture</vt:lpstr>
      <vt:lpstr>Search for programs</vt:lpstr>
      <vt:lpstr>Filling in the holes</vt:lpstr>
      <vt:lpstr>Merging</vt:lpstr>
      <vt:lpstr>Testing</vt:lpstr>
      <vt:lpstr>Heuristics</vt:lpstr>
      <vt:lpstr>Heuristics - types</vt:lpstr>
      <vt:lpstr>Heuristics - context</vt:lpstr>
      <vt:lpstr>Initial experiment and future work</vt:lpstr>
      <vt:lpstr>Initial experiment and future work</vt:lpstr>
      <vt:lpstr>Program repair</vt:lpstr>
      <vt:lpstr>Bug localization</vt:lpstr>
      <vt:lpstr>Program Completion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Driven Program Synthesis</dc:title>
  <dc:creator>yanxin</dc:creator>
  <cp:lastModifiedBy>Yanxin</cp:lastModifiedBy>
  <cp:revision>168</cp:revision>
  <dcterms:created xsi:type="dcterms:W3CDTF">2015-08-26T00:11:50Z</dcterms:created>
  <dcterms:modified xsi:type="dcterms:W3CDTF">2016-01-21T02:32:06Z</dcterms:modified>
</cp:coreProperties>
</file>